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11"/>
  </p:notesMasterIdLst>
  <p:sldIdLst>
    <p:sldId id="265" r:id="rId2"/>
    <p:sldId id="256" r:id="rId3"/>
    <p:sldId id="271" r:id="rId4"/>
    <p:sldId id="264" r:id="rId5"/>
    <p:sldId id="257" r:id="rId6"/>
    <p:sldId id="270" r:id="rId7"/>
    <p:sldId id="273" r:id="rId8"/>
    <p:sldId id="262" r:id="rId9"/>
    <p:sldId id="266" r:id="rId10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9DF"/>
    <a:srgbClr val="E3DB33"/>
    <a:srgbClr val="C34545"/>
    <a:srgbClr val="F7816D"/>
    <a:srgbClr val="BE3C3C"/>
    <a:srgbClr val="40D8B4"/>
    <a:srgbClr val="CFCFE9"/>
    <a:srgbClr val="FF6699"/>
    <a:srgbClr val="2E7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10" autoAdjust="0"/>
  </p:normalViewPr>
  <p:slideViewPr>
    <p:cSldViewPr>
      <p:cViewPr varScale="1">
        <p:scale>
          <a:sx n="68" d="100"/>
          <a:sy n="68" d="100"/>
        </p:scale>
        <p:origin x="24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59706476498021E-2"/>
          <c:y val="6.1826785153291453E-4"/>
          <c:w val="0.31890568673426023"/>
          <c:h val="0.941390582115468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14300" h="114300"/>
              <a:bevelB w="50800" h="114300"/>
            </a:sp3d>
          </c:spPr>
          <c:explosion val="2"/>
          <c:dPt>
            <c:idx val="0"/>
            <c:bubble3D val="0"/>
            <c:spPr>
              <a:solidFill>
                <a:srgbClr val="40D8B4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1-D6DA-49B0-ADE0-A46A2F0D3F6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3-D6DA-49B0-ADE0-A46A2F0D3F6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5-D6DA-49B0-ADE0-A46A2F0D3F65}"/>
              </c:ext>
            </c:extLst>
          </c:dPt>
          <c:dPt>
            <c:idx val="3"/>
            <c:bubble3D val="0"/>
            <c:spPr>
              <a:solidFill>
                <a:srgbClr val="C259DF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7-D6DA-49B0-ADE0-A46A2F0D3F6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9-D6DA-49B0-ADE0-A46A2F0D3F65}"/>
              </c:ext>
            </c:extLst>
          </c:dPt>
          <c:dPt>
            <c:idx val="5"/>
            <c:bubble3D val="0"/>
            <c:spPr>
              <a:solidFill>
                <a:srgbClr val="FF6699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B-D6DA-49B0-ADE0-A46A2F0D3F65}"/>
              </c:ext>
            </c:extLst>
          </c:dPt>
          <c:dLbls>
            <c:dLbl>
              <c:idx val="3"/>
              <c:layout>
                <c:manualLayout>
                  <c:x val="-6.4154486965505131E-2"/>
                  <c:y val="7.73802855660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A-49B0-ADE0-A46A2F0D3F65}"/>
                </c:ext>
              </c:extLst>
            </c:dLbl>
            <c:dLbl>
              <c:idx val="4"/>
              <c:layout>
                <c:manualLayout>
                  <c:x val="2.372879992599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A-49B0-ADE0-A46A2F0D3F65}"/>
                </c:ext>
              </c:extLst>
            </c:dLbl>
            <c:dLbl>
              <c:idx val="5"/>
              <c:layout>
                <c:manualLayout>
                  <c:x val="-8.4953434937146046E-3"/>
                  <c:y val="7.62393363255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A-49B0-ADE0-A46A2F0D3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 24 013,1 тыс.руб.</c:v>
                </c:pt>
                <c:pt idx="1">
                  <c:v>Субвенции на финансирование расходов по развитию сельского хозяйства и рыбохозяйственной деятельности 754,6 тыс. руб.</c:v>
                </c:pt>
                <c:pt idx="2">
                  <c:v>Иные межбюджетные трансферты из вышестоящего бюджета нижестоящему бюджету 805,5 тыс.руб.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0.93899999999999995</c:v>
                </c:pt>
                <c:pt idx="1">
                  <c:v>2.9499999999999998E-2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DA-49B0-ADE0-A46A2F0D3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4"/>
      </c:pieChart>
      <c:spPr>
        <a:scene3d>
          <a:camera prst="orthographicFront"/>
          <a:lightRig rig="threePt" dir="t"/>
        </a:scene3d>
        <a:sp3d>
          <a:bevelB w="6350"/>
        </a:sp3d>
      </c:spPr>
    </c:plotArea>
    <c:legend>
      <c:legendPos val="r"/>
      <c:layout>
        <c:manualLayout>
          <c:xMode val="edge"/>
          <c:yMode val="edge"/>
          <c:x val="0.49889920436849167"/>
          <c:y val="0"/>
          <c:w val="0.48490973104575741"/>
          <c:h val="1"/>
        </c:manualLayout>
      </c:layout>
      <c:overlay val="0"/>
      <c:txPr>
        <a:bodyPr/>
        <a:lstStyle/>
        <a:p>
          <a:pPr>
            <a:defRPr sz="1600" b="1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defRPr>
          </a:pPr>
          <a:endParaRPr lang="LID4096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>
          <a:solidFill>
            <a:schemeClr val="bg2"/>
          </a:solidFill>
        </a:defRPr>
      </a:pPr>
      <a:endParaRPr lang="LID4096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14692052475501E-2"/>
          <c:y val="2.3434270431819452E-2"/>
          <c:w val="0.81552350781181504"/>
          <c:h val="0.7141219415116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515618947237578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F5-4969-BECA-9A197194DDD6}"/>
                </c:ext>
              </c:extLst>
            </c:dLbl>
            <c:dLbl>
              <c:idx val="1"/>
              <c:layout>
                <c:manualLayout>
                  <c:x val="-2.0273428420856367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5-4969-BECA-9A197194DDD6}"/>
                </c:ext>
              </c:extLst>
            </c:dLbl>
            <c:dLbl>
              <c:idx val="2"/>
              <c:layout>
                <c:manualLayout>
                  <c:x val="-1.0812495157790062E-2"/>
                  <c:y val="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F5-4969-BECA-9A197194DDD6}"/>
                </c:ext>
              </c:extLst>
            </c:dLbl>
            <c:dLbl>
              <c:idx val="3"/>
              <c:layout>
                <c:manualLayout>
                  <c:x val="-1.0812495157790062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5-4969-BECA-9A197194DDD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10138.4</c:v>
                </c:pt>
                <c:pt idx="1">
                  <c:v>2958.2</c:v>
                </c:pt>
                <c:pt idx="2">
                  <c:v>2312</c:v>
                </c:pt>
                <c:pt idx="3">
                  <c:v>1190.8</c:v>
                </c:pt>
                <c:pt idx="4">
                  <c:v>3060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F5-4969-BECA-9A197194DD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328114105027641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5-4969-BECA-9A197194DDD6}"/>
                </c:ext>
              </c:extLst>
            </c:dLbl>
            <c:dLbl>
              <c:idx val="2"/>
              <c:layout>
                <c:manualLayout>
                  <c:x val="2.5679675999751399E-2"/>
                  <c:y val="-1.108527456566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F5-4969-BECA-9A197194DDD6}"/>
                </c:ext>
              </c:extLst>
            </c:dLbl>
            <c:dLbl>
              <c:idx val="3"/>
              <c:layout>
                <c:manualLayout>
                  <c:x val="2.5679675999751399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5-4969-BECA-9A197194DDD6}"/>
                </c:ext>
              </c:extLst>
            </c:dLbl>
            <c:dLbl>
              <c:idx val="4"/>
              <c:layout>
                <c:manualLayout>
                  <c:x val="2.567967599975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F5-4969-BECA-9A197194DDD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11539.4</c:v>
                </c:pt>
                <c:pt idx="1">
                  <c:v>3546.3</c:v>
                </c:pt>
                <c:pt idx="2">
                  <c:v>2645.5</c:v>
                </c:pt>
                <c:pt idx="3">
                  <c:v>1278.9000000000001</c:v>
                </c:pt>
                <c:pt idx="4">
                  <c:v>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F5-4969-BECA-9A197194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7905920"/>
        <c:axId val="167924096"/>
      </c:barChart>
      <c:catAx>
        <c:axId val="167905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LID4096"/>
          </a:p>
        </c:txPr>
        <c:crossAx val="167924096"/>
        <c:crosses val="autoZero"/>
        <c:auto val="1"/>
        <c:lblAlgn val="ctr"/>
        <c:lblOffset val="100"/>
        <c:noMultiLvlLbl val="0"/>
      </c:catAx>
      <c:valAx>
        <c:axId val="16792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LID4096"/>
          </a:p>
        </c:txPr>
        <c:crossAx val="16790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88888888888889E-2"/>
          <c:y val="9.3839225096025963E-2"/>
          <c:w val="0.6077133639545057"/>
          <c:h val="0.796397095118826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FCFE9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  <a:effectLst>
              <a:outerShdw blurRad="50800" dist="50800" dir="5400000" sx="13000" sy="13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95250" h="107950"/>
              <a:bevelB w="57150" h="165100"/>
            </a:sp3d>
          </c:spPr>
          <c:explosion val="5"/>
          <c:dPt>
            <c:idx val="0"/>
            <c:bubble3D val="0"/>
            <c:explosion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1-A352-4B1C-B66B-E548D825063D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3-A352-4B1C-B66B-E548D825063D}"/>
              </c:ext>
            </c:extLst>
          </c:dPt>
          <c:dPt>
            <c:idx val="2"/>
            <c:bubble3D val="0"/>
            <c:explosion val="1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5-A352-4B1C-B66B-E548D825063D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7-A352-4B1C-B66B-E548D825063D}"/>
              </c:ext>
            </c:extLst>
          </c:dPt>
          <c:dPt>
            <c:idx val="4"/>
            <c:bubble3D val="0"/>
            <c:spPr>
              <a:solidFill>
                <a:srgbClr val="F7816D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9-A352-4B1C-B66B-E548D825063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B-A352-4B1C-B66B-E548D825063D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D-A352-4B1C-B66B-E548D825063D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F-A352-4B1C-B66B-E548D825063D}"/>
              </c:ext>
            </c:extLst>
          </c:dPt>
          <c:dPt>
            <c:idx val="8"/>
            <c:bubble3D val="0"/>
            <c:explosion val="35"/>
            <c:spPr>
              <a:solidFill>
                <a:schemeClr val="accent6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11-A352-4B1C-B66B-E548D825063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52-4B1C-B66B-E548D825063D}"/>
                </c:ext>
              </c:extLst>
            </c:dLbl>
            <c:dLbl>
              <c:idx val="1"/>
              <c:layout>
                <c:manualLayout>
                  <c:x val="4.2631944444444445E-2"/>
                  <c:y val="3.28418105893622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52-4B1C-B66B-E548D825063D}"/>
                </c:ext>
              </c:extLst>
            </c:dLbl>
            <c:dLbl>
              <c:idx val="2"/>
              <c:layout>
                <c:manualLayout>
                  <c:x val="4.3077537182852142E-2"/>
                  <c:y val="3.19954800368293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52-4B1C-B66B-E548D825063D}"/>
                </c:ext>
              </c:extLst>
            </c:dLbl>
            <c:dLbl>
              <c:idx val="3"/>
              <c:layout>
                <c:manualLayout>
                  <c:x val="2.2804539061394647E-3"/>
                  <c:y val="-1.3031604083371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52-4B1C-B66B-E548D825063D}"/>
                </c:ext>
              </c:extLst>
            </c:dLbl>
            <c:dLbl>
              <c:idx val="4"/>
              <c:layout>
                <c:manualLayout>
                  <c:x val="-9.5142532849817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52-4B1C-B66B-E548D825063D}"/>
                </c:ext>
              </c:extLst>
            </c:dLbl>
            <c:dLbl>
              <c:idx val="5"/>
              <c:layout>
                <c:manualLayout>
                  <c:x val="-9.822950389906538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52-4B1C-B66B-E548D825063D}"/>
                </c:ext>
              </c:extLst>
            </c:dLbl>
            <c:dLbl>
              <c:idx val="6"/>
              <c:layout>
                <c:manualLayout>
                  <c:x val="-8.6360145202142441E-2"/>
                  <c:y val="6.69756806205780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52-4B1C-B66B-E548D825063D}"/>
                </c:ext>
              </c:extLst>
            </c:dLbl>
            <c:dLbl>
              <c:idx val="7"/>
              <c:layout>
                <c:manualLayout>
                  <c:x val="-0.1043738608653678"/>
                  <c:y val="-8.185821956979099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52-4B1C-B66B-E548D82506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77,2%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52-4B1C-B66B-E548D8250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4 921,0 тыс. руб.</c:v>
                </c:pt>
                <c:pt idx="1">
                  <c:v>Национальная экономика 2 384,7 тыс. руб.</c:v>
                </c:pt>
                <c:pt idx="2">
                  <c:v>Жилищно-коммунальные услуги и жилищное строительство  3 223,7 тыс.руб.</c:v>
                </c:pt>
                <c:pt idx="3">
                  <c:v>Прочие расходы 36,4 тыс.руб.</c:v>
                </c:pt>
                <c:pt idx="4">
                  <c:v>Здравоохранение 11 231,3 тыс. руб.</c:v>
                </c:pt>
                <c:pt idx="5">
                  <c:v>Физическая культура, спотр, культура и средства массовой информации 2 268,2 тыс. руб.</c:v>
                </c:pt>
                <c:pt idx="6">
                  <c:v>Образование 19 657,7 тыс. руб.</c:v>
                </c:pt>
                <c:pt idx="7">
                  <c:v>Социальная политика  2 998,9 тыс. руб.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0.105</c:v>
                </c:pt>
                <c:pt idx="1">
                  <c:v>5.0999999999999997E-2</c:v>
                </c:pt>
                <c:pt idx="2">
                  <c:v>6.9000000000000006E-2</c:v>
                </c:pt>
                <c:pt idx="3">
                  <c:v>3.0000000000000001E-3</c:v>
                </c:pt>
                <c:pt idx="4">
                  <c:v>0.24</c:v>
                </c:pt>
                <c:pt idx="5">
                  <c:v>4.8000000000000001E-2</c:v>
                </c:pt>
                <c:pt idx="6">
                  <c:v>0.42</c:v>
                </c:pt>
                <c:pt idx="7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352-4B1C-B66B-E548D8250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6"/>
        <c:splitType val="pos"/>
        <c:splitPos val="4"/>
        <c:secondPieSize val="73"/>
        <c:serLines>
          <c:spPr>
            <a:ln>
              <a:solidFill>
                <a:srgbClr val="C00000"/>
              </a:solidFill>
            </a:ln>
          </c:spPr>
        </c:serLines>
      </c:ofPieChart>
      <c:spPr>
        <a:solidFill>
          <a:schemeClr val="bg1"/>
        </a:solidFill>
      </c:spPr>
    </c:plotArea>
    <c:legend>
      <c:legendPos val="tr"/>
      <c:layout>
        <c:manualLayout>
          <c:xMode val="edge"/>
          <c:yMode val="edge"/>
          <c:x val="0.68841918197725283"/>
          <c:y val="2.679027224823121E-2"/>
          <c:w val="0.31158081802274717"/>
          <c:h val="0.97320972775176884"/>
        </c:manualLayout>
      </c:layout>
      <c:overlay val="0"/>
      <c:txPr>
        <a:bodyPr/>
        <a:lstStyle/>
        <a:p>
          <a:pPr>
            <a:defRPr sz="1400" b="1" spc="-100" baseline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defRPr>
          </a:pPr>
          <a:endParaRPr lang="LID4096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LID4096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defRPr>
          </a:pPr>
          <a:endParaRPr lang="LID4096"/>
        </a:p>
      </c:txPr>
    </c:title>
    <c:autoTitleDeleted val="0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563867016622924E-3"/>
          <c:y val="0.23067351324502836"/>
          <c:w val="0.61934049295068483"/>
          <c:h val="0.563146765508519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C4-410A-BFAE-0F559BF7F611}"/>
              </c:ext>
            </c:extLst>
          </c:dPt>
          <c:dPt>
            <c:idx val="1"/>
            <c:bubble3D val="0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25C4-410A-BFAE-0F559BF7F61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25C4-410A-BFAE-0F559BF7F611}"/>
              </c:ext>
            </c:extLst>
          </c:dPt>
          <c:dPt>
            <c:idx val="3"/>
            <c:bubble3D val="0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25C4-410A-BFAE-0F559BF7F611}"/>
              </c:ext>
            </c:extLst>
          </c:dPt>
          <c:dPt>
            <c:idx val="4"/>
            <c:bubble3D val="0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25C4-410A-BFAE-0F559BF7F611}"/>
              </c:ext>
            </c:extLst>
          </c:dPt>
          <c:dPt>
            <c:idx val="5"/>
            <c:bubble3D val="0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25C4-410A-BFAE-0F559BF7F61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44,1%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4-410A-BFAE-0F559BF7F611}"/>
                </c:ext>
              </c:extLst>
            </c:dLbl>
            <c:dLbl>
              <c:idx val="1"/>
              <c:layout>
                <c:manualLayout>
                  <c:x val="1.0983468753751092E-2"/>
                  <c:y val="1.668731555703535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49,8%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33329322343222E-2"/>
                      <c:h val="8.94431676095785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5C4-410A-BFAE-0F559BF7F611}"/>
                </c:ext>
              </c:extLst>
            </c:dLbl>
            <c:dLbl>
              <c:idx val="2"/>
              <c:layout>
                <c:manualLayout>
                  <c:x val="2.2788440326494829E-3"/>
                  <c:y val="1.62371285714490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4-410A-BFAE-0F559BF7F611}"/>
                </c:ext>
              </c:extLst>
            </c:dLbl>
            <c:dLbl>
              <c:idx val="3"/>
              <c:layout>
                <c:manualLayout>
                  <c:x val="6.5151027566437258E-2"/>
                  <c:y val="-0.2240345263542046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2,6%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C4-410A-BFAE-0F559BF7F611}"/>
                </c:ext>
              </c:extLst>
            </c:dLbl>
            <c:dLbl>
              <c:idx val="4"/>
              <c:layout>
                <c:manualLayout>
                  <c:x val="5.1839230604428972E-2"/>
                  <c:y val="-0.1798471607250721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C4-410A-BFAE-0F559BF7F611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C4-410A-BFAE-0F559BF7F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1 421,4 тыс. руб.</c:v>
                </c:pt>
                <c:pt idx="1">
                  <c:v>Благоустройство населенных пунктов 1 604,8 тыс. руб.</c:v>
                </c:pt>
                <c:pt idx="2">
                  <c:v>Другие вопросы в области жилищно-коммунальных услуг 111,5 тыс. руб</c:v>
                </c:pt>
                <c:pt idx="3">
                  <c:v>Жилищное строительство 86,0 тыс.руб.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0.441</c:v>
                </c:pt>
                <c:pt idx="1">
                  <c:v>0.498</c:v>
                </c:pt>
                <c:pt idx="2">
                  <c:v>3.5000000000000003E-2</c:v>
                </c:pt>
                <c:pt idx="3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C4-410A-BFAE-0F559BF7F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70689689749919"/>
          <c:y val="0.22184722674816715"/>
          <c:w val="0.41472933756624247"/>
          <c:h val="0.68699585559021592"/>
        </c:manualLayout>
      </c:layout>
      <c:overlay val="0"/>
      <c:txPr>
        <a:bodyPr/>
        <a:lstStyle/>
        <a:p>
          <a:pPr>
            <a:defRPr sz="1800" b="1" spc="-100" baseline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defRPr>
          </a:pPr>
          <a:endParaRPr lang="LID4096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36719008133294E-2"/>
          <c:y val="4.7747910175421966E-2"/>
          <c:w val="0.34658301160066496"/>
          <c:h val="0.855502388834480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69850"/>
              <a:bevelB h="6350"/>
            </a:sp3d>
          </c:spPr>
          <c:explosion val="25"/>
          <c:dPt>
            <c:idx val="0"/>
            <c:bubble3D val="0"/>
            <c:explosion val="31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1-5FF8-471D-A8B7-5C7E517747F3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2-5FF8-471D-A8B7-5C7E517747F3}"/>
              </c:ext>
            </c:extLst>
          </c:dPt>
          <c:dPt>
            <c:idx val="2"/>
            <c:bubble3D val="0"/>
            <c:explosion val="2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4-5FF8-471D-A8B7-5C7E517747F3}"/>
              </c:ext>
            </c:extLst>
          </c:dPt>
          <c:dPt>
            <c:idx val="3"/>
            <c:bubble3D val="0"/>
            <c:explosion val="1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6-5FF8-471D-A8B7-5C7E517747F3}"/>
              </c:ext>
            </c:extLst>
          </c:dPt>
          <c:dLbls>
            <c:dLbl>
              <c:idx val="0"/>
              <c:layout>
                <c:manualLayout>
                  <c:x val="-5.951901956732062E-2"/>
                  <c:y val="0.111082990025667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63,7 %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F8-471D-A8B7-5C7E517747F3}"/>
                </c:ext>
              </c:extLst>
            </c:dLbl>
            <c:dLbl>
              <c:idx val="1"/>
              <c:layout>
                <c:manualLayout>
                  <c:x val="-2.5103835370414739E-2"/>
                  <c:y val="7.88330896956348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F8-471D-A8B7-5C7E517747F3}"/>
                </c:ext>
              </c:extLst>
            </c:dLbl>
            <c:dLbl>
              <c:idx val="2"/>
              <c:layout>
                <c:manualLayout>
                  <c:x val="4.500218552651071E-2"/>
                  <c:y val="1.79166112944624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16,8 %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F8-471D-A8B7-5C7E517747F3}"/>
                </c:ext>
              </c:extLst>
            </c:dLbl>
            <c:dLbl>
              <c:idx val="3"/>
              <c:layout>
                <c:manualLayout>
                  <c:x val="6.3874069779563586E-2"/>
                  <c:y val="7.1666445177849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F8-471D-A8B7-5C7E517747F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Сельское хозяйство, рыбохозяйственная деятельность 1 518,9 тыс. руб.</c:v>
                </c:pt>
                <c:pt idx="1">
                  <c:v>Транспорт 401,0 тыс. руб.</c:v>
                </c:pt>
                <c:pt idx="2">
                  <c:v>Топливо и энергетика 458,7 тыс. 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0.63700000000000001</c:v>
                </c:pt>
                <c:pt idx="1">
                  <c:v>0.16800000000000001</c:v>
                </c:pt>
                <c:pt idx="2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F8-471D-A8B7-5C7E51774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olidFill>
          <a:schemeClr val="bg1"/>
        </a:solidFill>
        <a:scene3d>
          <a:camera prst="orthographicFront"/>
          <a:lightRig rig="threePt" dir="t"/>
        </a:scene3d>
        <a:sp3d>
          <a:bevelT h="6350"/>
        </a:sp3d>
      </c:spPr>
    </c:plotArea>
    <c:legend>
      <c:legendPos val="r"/>
      <c:layout>
        <c:manualLayout>
          <c:xMode val="edge"/>
          <c:yMode val="edge"/>
          <c:x val="0.42713898119715649"/>
          <c:y val="0.24660649506785315"/>
          <c:w val="0.55544081795387168"/>
          <c:h val="0.6716195516219893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b="1">
              <a:solidFill>
                <a:srgbClr val="C00000"/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25000"/>
            </a:schemeClr>
          </a:solidFill>
          <a:latin typeface="Cambria" panose="02040503050406030204" pitchFamily="18" charset="0"/>
          <a:ea typeface="Cambria" panose="02040503050406030204" pitchFamily="18" charset="0"/>
        </a:defRPr>
      </a:pPr>
      <a:endParaRPr lang="LID4096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70950047878558E-3"/>
          <c:y val="0.23762434620417994"/>
          <c:w val="0.72644248849356541"/>
          <c:h val="0.42028473541649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explosion val="4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DED6-466A-9F5B-56C1F567C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DED6-466A-9F5B-56C1F567C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DED6-466A-9F5B-56C1F567C4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DED6-466A-9F5B-56C1F567C48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DED6-466A-9F5B-56C1F567C48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B-DED6-466A-9F5B-56C1F567C48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D-DED6-466A-9F5B-56C1F567C48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F-DED6-466A-9F5B-56C1F567C48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11-DED6-466A-9F5B-56C1F567C482}"/>
              </c:ext>
            </c:extLst>
          </c:dPt>
          <c:dLbls>
            <c:dLbl>
              <c:idx val="0"/>
              <c:layout>
                <c:manualLayout>
                  <c:x val="1.3243384493371384E-2"/>
                  <c:y val="7.5922922744485935E-2"/>
                </c:manualLayout>
              </c:layout>
              <c:tx>
                <c:rich>
                  <a:bodyPr/>
                  <a:lstStyle/>
                  <a:p>
                    <a:fld id="{D5FBD390-3285-4738-A823-C2189A0C0398}" type="PERCENTAGE">
                      <a:rPr lang="en-US" smtClean="0"/>
                      <a:pPr/>
                      <a:t>[ПРОЦЕНТ]</a:t>
                    </a:fld>
                    <a:endParaRPr lang="LID4096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D6-466A-9F5B-56C1F567C482}"/>
                </c:ext>
              </c:extLst>
            </c:dLbl>
            <c:dLbl>
              <c:idx val="1"/>
              <c:layout>
                <c:manualLayout>
                  <c:x val="4.5705126538342737E-3"/>
                  <c:y val="-4.14125033151741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D6-466A-9F5B-56C1F567C482}"/>
                </c:ext>
              </c:extLst>
            </c:dLbl>
            <c:dLbl>
              <c:idx val="2"/>
              <c:layout>
                <c:manualLayout>
                  <c:x val="-1.3079069481784236E-2"/>
                  <c:y val="2.9333856514915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D6-466A-9F5B-56C1F567C482}"/>
                </c:ext>
              </c:extLst>
            </c:dLbl>
            <c:dLbl>
              <c:idx val="3"/>
              <c:layout>
                <c:manualLayout>
                  <c:x val="-6.3417029386552595E-2"/>
                  <c:y val="0.1035312582879353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D6-466A-9F5B-56C1F567C482}"/>
                </c:ext>
              </c:extLst>
            </c:dLbl>
            <c:dLbl>
              <c:idx val="4"/>
              <c:layout>
                <c:manualLayout>
                  <c:x val="-5.6450930364674794E-2"/>
                  <c:y val="-0.10353125828793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D6-466A-9F5B-56C1F567C482}"/>
                </c:ext>
              </c:extLst>
            </c:dLbl>
            <c:dLbl>
              <c:idx val="5"/>
              <c:layout>
                <c:manualLayout>
                  <c:x val="-2.6277601330488794E-2"/>
                  <c:y val="-0.110433342173797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D6-466A-9F5B-56C1F567C482}"/>
                </c:ext>
              </c:extLst>
            </c:dLbl>
            <c:dLbl>
              <c:idx val="6"/>
              <c:layout>
                <c:manualLayout>
                  <c:x val="-5.735878817974268E-3"/>
                  <c:y val="-0.1138843841167289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D6-466A-9F5B-56C1F567C482}"/>
                </c:ext>
              </c:extLst>
            </c:dLbl>
            <c:dLbl>
              <c:idx val="7"/>
              <c:layout>
                <c:manualLayout>
                  <c:x val="-2.7347145280094354E-2"/>
                  <c:y val="4.3138024286639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D6-466A-9F5B-56C1F567C482}"/>
                </c:ext>
              </c:extLst>
            </c:dLbl>
            <c:dLbl>
              <c:idx val="8"/>
              <c:layout>
                <c:manualLayout>
                  <c:x val="2.8894657076446562E-2"/>
                  <c:y val="-0.11560990508819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D6-466A-9F5B-56C1F567C48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 и взносы на социальное страхование  30 922,8 тыс. руб.</c:v>
                </c:pt>
                <c:pt idx="1">
                  <c:v>Лекарственные средства 1 126,4 тыс. руб.</c:v>
                </c:pt>
                <c:pt idx="2">
                  <c:v>Продукты питания 1 126,3 тыс. руб.</c:v>
                </c:pt>
                <c:pt idx="3">
                  <c:v>Оплата транспортных услуг 872,9 тыс.руб.</c:v>
                </c:pt>
                <c:pt idx="4">
                  <c:v>Оплата комунальных услуг 3 480,0 тыс.руб.</c:v>
                </c:pt>
                <c:pt idx="5">
                  <c:v>Субсидии 2 473,5 тыс. руб.</c:v>
                </c:pt>
                <c:pt idx="6">
                  <c:v>Текущие трансферты населению 1 613,1 тыс.руб.</c:v>
                </c:pt>
                <c:pt idx="7">
                  <c:v>Капитальные расходы 995,0 тыс.руб.</c:v>
                </c:pt>
                <c:pt idx="8">
                  <c:v>Прочие  2 804,6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66.099999999999994</c:v>
                </c:pt>
                <c:pt idx="1">
                  <c:v>2.4</c:v>
                </c:pt>
                <c:pt idx="2">
                  <c:v>2.4</c:v>
                </c:pt>
                <c:pt idx="3">
                  <c:v>1.8</c:v>
                </c:pt>
                <c:pt idx="4">
                  <c:v>7.4</c:v>
                </c:pt>
                <c:pt idx="5">
                  <c:v>5.3</c:v>
                </c:pt>
                <c:pt idx="6">
                  <c:v>3.5</c:v>
                </c:pt>
                <c:pt idx="7">
                  <c:v>2.1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D6-466A-9F5B-56C1F567C48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LID4096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defRPr>
            </a:pPr>
            <a:endParaRPr lang="LID4096"/>
          </a:p>
        </c:txPr>
      </c:legendEntry>
      <c:layout>
        <c:manualLayout>
          <c:xMode val="edge"/>
          <c:yMode val="edge"/>
          <c:x val="0.63070474439010327"/>
          <c:y val="0.16733844232466533"/>
          <c:w val="0.36929525560989679"/>
          <c:h val="0.7722683236740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80" b="0" i="0" u="none" strike="noStrike" kern="1200" baseline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683-EB48-4AA1-B773-9DB46950F5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A376C24-9F2F-464C-8EB6-9403A79C01F0}">
      <dgm:prSet phldrT="[Текст]"/>
      <dgm:spPr>
        <a:solidFill>
          <a:srgbClr val="FFFF00"/>
        </a:solidFill>
        <a:scene3d>
          <a:camera prst="orthographicFront"/>
          <a:lightRig rig="threePt" dir="t"/>
        </a:scene3d>
        <a:sp3d>
          <a:bevelT w="95250"/>
        </a:sp3d>
      </dgm:spPr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41,4%</a:t>
          </a:r>
        </a:p>
      </dgm:t>
    </dgm:pt>
    <dgm:pt modelId="{BE953D83-0478-4D22-A7FA-E60AB2204C5E}" type="parTrans" cxnId="{91238950-FEDC-40BB-920E-B04CD0612ED6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A680EA0-FD6C-4876-B425-06E627429DA9}" type="sibTrans" cxnId="{91238950-FEDC-40BB-920E-B04CD0612ED6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7DC0D30-54B9-49EF-AB81-E0704DC781A7}">
      <dgm:prSet phldrT="[Текст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63500"/>
        </a:sp3d>
      </dgm:spPr>
      <dgm:t>
        <a:bodyPr/>
        <a:lstStyle/>
        <a:p>
          <a:r>
            <a:rPr lang="ru-RU" dirty="0">
              <a:latin typeface="Cambria" panose="02040503050406030204" pitchFamily="18" charset="0"/>
              <a:ea typeface="Cambria" panose="02040503050406030204" pitchFamily="18" charset="0"/>
            </a:rPr>
            <a:t>54,3%</a:t>
          </a:r>
        </a:p>
      </dgm:t>
    </dgm:pt>
    <dgm:pt modelId="{FEBA4356-8B59-4786-9ADF-9C2D7D5138D1}" type="parTrans" cxnId="{8E69CEF3-8DCB-44A1-B81C-17608384B610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B6803B7-94C7-4D14-A7AA-B5A95657C2AA}" type="sibTrans" cxnId="{8E69CEF3-8DCB-44A1-B81C-17608384B610}">
      <dgm:prSet/>
      <dgm:spPr/>
      <dgm:t>
        <a:bodyPr/>
        <a:lstStyle/>
        <a:p>
          <a:endParaRPr lang="ru-RU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B6626DE-43F9-46F8-AF01-BED5596A5C9B}">
      <dgm:prSet phldrT="[Текст]" custT="1"/>
      <dgm:spPr/>
      <dgm:t>
        <a:bodyPr/>
        <a:lstStyle/>
        <a:p>
          <a:r>
            <a:rPr lang="ru-RU" sz="2200" b="1" dirty="0">
              <a:latin typeface="Cambria" panose="02040503050406030204" pitchFamily="18" charset="0"/>
              <a:ea typeface="Cambria" panose="02040503050406030204" pitchFamily="18" charset="0"/>
            </a:rPr>
            <a:t>4,3%</a:t>
          </a:r>
        </a:p>
      </dgm:t>
    </dgm:pt>
    <dgm:pt modelId="{383DB1FC-C869-4408-B9EF-76027745A97E}" type="parTrans" cxnId="{B5A4A486-20B0-46A1-BC5A-33B37BA11B2D}">
      <dgm:prSet/>
      <dgm:spPr/>
      <dgm:t>
        <a:bodyPr/>
        <a:lstStyle/>
        <a:p>
          <a:endParaRPr lang="ru-RU"/>
        </a:p>
      </dgm:t>
    </dgm:pt>
    <dgm:pt modelId="{EABD0AAE-5D81-4CBC-8453-D3AEE92AEB07}" type="sibTrans" cxnId="{B5A4A486-20B0-46A1-BC5A-33B37BA11B2D}">
      <dgm:prSet/>
      <dgm:spPr/>
      <dgm:t>
        <a:bodyPr/>
        <a:lstStyle/>
        <a:p>
          <a:endParaRPr lang="ru-RU"/>
        </a:p>
      </dgm:t>
    </dgm:pt>
    <dgm:pt modelId="{C6EAB7BF-A272-42B6-9E23-ACB70B0D4AF1}" type="pres">
      <dgm:prSet presAssocID="{C2D74683-EB48-4AA1-B773-9DB46950F536}" presName="Name0" presStyleCnt="0">
        <dgm:presLayoutVars>
          <dgm:dir/>
          <dgm:animLvl val="lvl"/>
          <dgm:resizeHandles val="exact"/>
        </dgm:presLayoutVars>
      </dgm:prSet>
      <dgm:spPr/>
    </dgm:pt>
    <dgm:pt modelId="{441E462C-10A8-4E4F-99D3-82E6C4486166}" type="pres">
      <dgm:prSet presAssocID="{7B6626DE-43F9-46F8-AF01-BED5596A5C9B}" presName="Name8" presStyleCnt="0"/>
      <dgm:spPr/>
    </dgm:pt>
    <dgm:pt modelId="{1AA04D84-DF2D-462F-831E-365FEFED6AB3}" type="pres">
      <dgm:prSet presAssocID="{7B6626DE-43F9-46F8-AF01-BED5596A5C9B}" presName="level" presStyleLbl="node1" presStyleIdx="0" presStyleCnt="3">
        <dgm:presLayoutVars>
          <dgm:chMax val="1"/>
          <dgm:bulletEnabled val="1"/>
        </dgm:presLayoutVars>
      </dgm:prSet>
      <dgm:spPr/>
    </dgm:pt>
    <dgm:pt modelId="{4E702035-E071-4DBA-BAFD-C63885207FD2}" type="pres">
      <dgm:prSet presAssocID="{7B6626DE-43F9-46F8-AF01-BED5596A5C9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E11475-9312-4FC1-98B5-8A5236105ACA}" type="pres">
      <dgm:prSet presAssocID="{FA376C24-9F2F-464C-8EB6-9403A79C01F0}" presName="Name8" presStyleCnt="0"/>
      <dgm:spPr/>
    </dgm:pt>
    <dgm:pt modelId="{ADE1B9F7-D754-4D4C-B692-7EEA16CDA6E6}" type="pres">
      <dgm:prSet presAssocID="{FA376C24-9F2F-464C-8EB6-9403A79C01F0}" presName="level" presStyleLbl="node1" presStyleIdx="1" presStyleCnt="3">
        <dgm:presLayoutVars>
          <dgm:chMax val="1"/>
          <dgm:bulletEnabled val="1"/>
        </dgm:presLayoutVars>
      </dgm:prSet>
      <dgm:spPr/>
    </dgm:pt>
    <dgm:pt modelId="{8A42C5BA-B4A1-4A3A-99C0-7111C02DFBC9}" type="pres">
      <dgm:prSet presAssocID="{FA376C24-9F2F-464C-8EB6-9403A79C01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C4316-784C-456A-99D8-18DD690D054B}" type="pres">
      <dgm:prSet presAssocID="{17DC0D30-54B9-49EF-AB81-E0704DC781A7}" presName="Name8" presStyleCnt="0"/>
      <dgm:spPr/>
    </dgm:pt>
    <dgm:pt modelId="{866AB3F2-656D-4D99-8C90-36322B6B1662}" type="pres">
      <dgm:prSet presAssocID="{17DC0D30-54B9-49EF-AB81-E0704DC781A7}" presName="level" presStyleLbl="node1" presStyleIdx="2" presStyleCnt="3" custLinFactNeighborX="0" custLinFactNeighborY="47619">
        <dgm:presLayoutVars>
          <dgm:chMax val="1"/>
          <dgm:bulletEnabled val="1"/>
        </dgm:presLayoutVars>
      </dgm:prSet>
      <dgm:spPr/>
    </dgm:pt>
    <dgm:pt modelId="{70FF4F9A-71A5-4305-95BF-C2C685E170ED}" type="pres">
      <dgm:prSet presAssocID="{17DC0D30-54B9-49EF-AB81-E0704DC781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7F1C140-8D70-4094-A73E-118F62912675}" type="presOf" srcId="{7B6626DE-43F9-46F8-AF01-BED5596A5C9B}" destId="{4E702035-E071-4DBA-BAFD-C63885207FD2}" srcOrd="1" destOrd="0" presId="urn:microsoft.com/office/officeart/2005/8/layout/pyramid1"/>
    <dgm:cxn modelId="{E5076866-51C8-414C-9941-1C0821FDB9BC}" type="presOf" srcId="{17DC0D30-54B9-49EF-AB81-E0704DC781A7}" destId="{866AB3F2-656D-4D99-8C90-36322B6B1662}" srcOrd="0" destOrd="0" presId="urn:microsoft.com/office/officeart/2005/8/layout/pyramid1"/>
    <dgm:cxn modelId="{BA79E96B-D5AA-46B8-B8B1-E38456881705}" type="presOf" srcId="{FA376C24-9F2F-464C-8EB6-9403A79C01F0}" destId="{8A42C5BA-B4A1-4A3A-99C0-7111C02DFBC9}" srcOrd="1" destOrd="0" presId="urn:microsoft.com/office/officeart/2005/8/layout/pyramid1"/>
    <dgm:cxn modelId="{91238950-FEDC-40BB-920E-B04CD0612ED6}" srcId="{C2D74683-EB48-4AA1-B773-9DB46950F536}" destId="{FA376C24-9F2F-464C-8EB6-9403A79C01F0}" srcOrd="1" destOrd="0" parTransId="{BE953D83-0478-4D22-A7FA-E60AB2204C5E}" sibTransId="{4A680EA0-FD6C-4876-B425-06E627429DA9}"/>
    <dgm:cxn modelId="{F1093153-AC6A-4CDE-BBF9-48DF60D7D0C1}" type="presOf" srcId="{7B6626DE-43F9-46F8-AF01-BED5596A5C9B}" destId="{1AA04D84-DF2D-462F-831E-365FEFED6AB3}" srcOrd="0" destOrd="0" presId="urn:microsoft.com/office/officeart/2005/8/layout/pyramid1"/>
    <dgm:cxn modelId="{B9E32D55-F05E-4502-804A-19373E44D4AC}" type="presOf" srcId="{17DC0D30-54B9-49EF-AB81-E0704DC781A7}" destId="{70FF4F9A-71A5-4305-95BF-C2C685E170ED}" srcOrd="1" destOrd="0" presId="urn:microsoft.com/office/officeart/2005/8/layout/pyramid1"/>
    <dgm:cxn modelId="{49233278-D532-479A-B3A0-1F62E220A862}" type="presOf" srcId="{FA376C24-9F2F-464C-8EB6-9403A79C01F0}" destId="{ADE1B9F7-D754-4D4C-B692-7EEA16CDA6E6}" srcOrd="0" destOrd="0" presId="urn:microsoft.com/office/officeart/2005/8/layout/pyramid1"/>
    <dgm:cxn modelId="{B5A4A486-20B0-46A1-BC5A-33B37BA11B2D}" srcId="{C2D74683-EB48-4AA1-B773-9DB46950F536}" destId="{7B6626DE-43F9-46F8-AF01-BED5596A5C9B}" srcOrd="0" destOrd="0" parTransId="{383DB1FC-C869-4408-B9EF-76027745A97E}" sibTransId="{EABD0AAE-5D81-4CBC-8453-D3AEE92AEB07}"/>
    <dgm:cxn modelId="{49139DC9-C6C4-4393-8B4C-59BE3183DCA4}" type="presOf" srcId="{C2D74683-EB48-4AA1-B773-9DB46950F536}" destId="{C6EAB7BF-A272-42B6-9E23-ACB70B0D4AF1}" srcOrd="0" destOrd="0" presId="urn:microsoft.com/office/officeart/2005/8/layout/pyramid1"/>
    <dgm:cxn modelId="{8E69CEF3-8DCB-44A1-B81C-17608384B610}" srcId="{C2D74683-EB48-4AA1-B773-9DB46950F536}" destId="{17DC0D30-54B9-49EF-AB81-E0704DC781A7}" srcOrd="2" destOrd="0" parTransId="{FEBA4356-8B59-4786-9ADF-9C2D7D5138D1}" sibTransId="{1B6803B7-94C7-4D14-A7AA-B5A95657C2AA}"/>
    <dgm:cxn modelId="{8AA411E8-341E-4F80-BA00-3B4BA3C2938A}" type="presParOf" srcId="{C6EAB7BF-A272-42B6-9E23-ACB70B0D4AF1}" destId="{441E462C-10A8-4E4F-99D3-82E6C4486166}" srcOrd="0" destOrd="0" presId="urn:microsoft.com/office/officeart/2005/8/layout/pyramid1"/>
    <dgm:cxn modelId="{BBCD8B5F-8F1C-45E8-BEDA-B7C069021209}" type="presParOf" srcId="{441E462C-10A8-4E4F-99D3-82E6C4486166}" destId="{1AA04D84-DF2D-462F-831E-365FEFED6AB3}" srcOrd="0" destOrd="0" presId="urn:microsoft.com/office/officeart/2005/8/layout/pyramid1"/>
    <dgm:cxn modelId="{7FF91D2B-62AD-408D-9A9E-F80D5D539599}" type="presParOf" srcId="{441E462C-10A8-4E4F-99D3-82E6C4486166}" destId="{4E702035-E071-4DBA-BAFD-C63885207FD2}" srcOrd="1" destOrd="0" presId="urn:microsoft.com/office/officeart/2005/8/layout/pyramid1"/>
    <dgm:cxn modelId="{45B788B8-D9E3-4320-A0D1-72E03892D743}" type="presParOf" srcId="{C6EAB7BF-A272-42B6-9E23-ACB70B0D4AF1}" destId="{6BE11475-9312-4FC1-98B5-8A5236105ACA}" srcOrd="1" destOrd="0" presId="urn:microsoft.com/office/officeart/2005/8/layout/pyramid1"/>
    <dgm:cxn modelId="{12E396D8-7D5A-4D88-A6B2-5D772CD9FF3A}" type="presParOf" srcId="{6BE11475-9312-4FC1-98B5-8A5236105ACA}" destId="{ADE1B9F7-D754-4D4C-B692-7EEA16CDA6E6}" srcOrd="0" destOrd="0" presId="urn:microsoft.com/office/officeart/2005/8/layout/pyramid1"/>
    <dgm:cxn modelId="{2B10D7EB-8772-4EE7-8372-6E91C7591DF3}" type="presParOf" srcId="{6BE11475-9312-4FC1-98B5-8A5236105ACA}" destId="{8A42C5BA-B4A1-4A3A-99C0-7111C02DFBC9}" srcOrd="1" destOrd="0" presId="urn:microsoft.com/office/officeart/2005/8/layout/pyramid1"/>
    <dgm:cxn modelId="{E2EF7330-B101-4161-8C53-0DA19D3FA76F}" type="presParOf" srcId="{C6EAB7BF-A272-42B6-9E23-ACB70B0D4AF1}" destId="{8FCC4316-784C-456A-99D8-18DD690D054B}" srcOrd="2" destOrd="0" presId="urn:microsoft.com/office/officeart/2005/8/layout/pyramid1"/>
    <dgm:cxn modelId="{65AEA7B0-6A97-4008-AD49-4419C5E79B16}" type="presParOf" srcId="{8FCC4316-784C-456A-99D8-18DD690D054B}" destId="{866AB3F2-656D-4D99-8C90-36322B6B1662}" srcOrd="0" destOrd="0" presId="urn:microsoft.com/office/officeart/2005/8/layout/pyramid1"/>
    <dgm:cxn modelId="{196CE9A9-423A-4695-B9B1-367E07A4CB31}" type="presParOf" srcId="{8FCC4316-784C-456A-99D8-18DD690D054B}" destId="{70FF4F9A-71A5-4305-95BF-C2C685E170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04D84-DF2D-462F-831E-365FEFED6AB3}">
      <dsp:nvSpPr>
        <dsp:cNvPr id="0" name=""/>
        <dsp:cNvSpPr/>
      </dsp:nvSpPr>
      <dsp:spPr>
        <a:xfrm>
          <a:off x="1248138" y="0"/>
          <a:ext cx="1248138" cy="576064"/>
        </a:xfrm>
        <a:prstGeom prst="trapezoid">
          <a:avLst>
            <a:gd name="adj" fmla="val 108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Cambria" panose="02040503050406030204" pitchFamily="18" charset="0"/>
              <a:ea typeface="Cambria" panose="02040503050406030204" pitchFamily="18" charset="0"/>
            </a:rPr>
            <a:t>4,3%</a:t>
          </a:r>
        </a:p>
      </dsp:txBody>
      <dsp:txXfrm>
        <a:off x="1248138" y="0"/>
        <a:ext cx="1248138" cy="576064"/>
      </dsp:txXfrm>
    </dsp:sp>
    <dsp:sp modelId="{ADE1B9F7-D754-4D4C-B692-7EEA16CDA6E6}">
      <dsp:nvSpPr>
        <dsp:cNvPr id="0" name=""/>
        <dsp:cNvSpPr/>
      </dsp:nvSpPr>
      <dsp:spPr>
        <a:xfrm>
          <a:off x="624069" y="576064"/>
          <a:ext cx="2496277" cy="576064"/>
        </a:xfrm>
        <a:prstGeom prst="trapezoid">
          <a:avLst>
            <a:gd name="adj" fmla="val 108333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952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</a:rPr>
            <a:t>41,4%</a:t>
          </a:r>
        </a:p>
      </dsp:txBody>
      <dsp:txXfrm>
        <a:off x="1060917" y="576064"/>
        <a:ext cx="1622580" cy="576064"/>
      </dsp:txXfrm>
    </dsp:sp>
    <dsp:sp modelId="{866AB3F2-656D-4D99-8C90-36322B6B1662}">
      <dsp:nvSpPr>
        <dsp:cNvPr id="0" name=""/>
        <dsp:cNvSpPr/>
      </dsp:nvSpPr>
      <dsp:spPr>
        <a:xfrm>
          <a:off x="0" y="1152128"/>
          <a:ext cx="3744416" cy="576064"/>
        </a:xfrm>
        <a:prstGeom prst="trapezoid">
          <a:avLst>
            <a:gd name="adj" fmla="val 108333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latin typeface="Cambria" panose="02040503050406030204" pitchFamily="18" charset="0"/>
              <a:ea typeface="Cambria" panose="02040503050406030204" pitchFamily="18" charset="0"/>
            </a:rPr>
            <a:t>54,3%</a:t>
          </a:r>
        </a:p>
      </dsp:txBody>
      <dsp:txXfrm>
        <a:off x="655272" y="1152128"/>
        <a:ext cx="2433870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0.41338</cdr:x>
      <cdr:y>0.78481</cdr:y>
    </cdr:from>
    <cdr:to>
      <cdr:x>0.6575</cdr:x>
      <cdr:y>0.89873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9912" y="4464496"/>
          <a:ext cx="22322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rgbClr val="C00000"/>
              </a:solidFill>
            </a:rPr>
            <a:t>Расходы на </a:t>
          </a:r>
          <a:r>
            <a:rPr lang="ru-RU" sz="1350" b="1" dirty="0">
              <a:solidFill>
                <a:srgbClr val="C00000"/>
              </a:solidFill>
            </a:rPr>
            <a:t>социальную</a:t>
          </a:r>
          <a:r>
            <a:rPr lang="ru-RU" sz="1400" b="1" dirty="0">
              <a:solidFill>
                <a:srgbClr val="C00000"/>
              </a:solidFill>
            </a:rPr>
            <a:t> сферу</a:t>
          </a:r>
        </a:p>
      </cdr:txBody>
    </cdr:sp>
  </cdr:relSizeAnchor>
  <cdr:relSizeAnchor xmlns:cdr="http://schemas.openxmlformats.org/drawingml/2006/chartDrawing">
    <cdr:from>
      <cdr:x>0.63387</cdr:x>
      <cdr:y>0.4557</cdr:y>
    </cdr:from>
    <cdr:to>
      <cdr:x>0.70475</cdr:x>
      <cdr:y>0.93671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5796136" y="2592288"/>
          <a:ext cx="648072" cy="273630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0.55512</cdr:x>
      <cdr:y>0.73418</cdr:y>
    </cdr:from>
    <cdr:to>
      <cdr:x>0.55512</cdr:x>
      <cdr:y>0.78481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CF4C4D60-FABD-4A9A-AE4C-DF780034241F}"/>
            </a:ext>
          </a:extLst>
        </cdr:cNvPr>
        <cdr:cNvCxnSpPr/>
      </cdr:nvCxnSpPr>
      <cdr:spPr>
        <a:xfrm xmlns:a="http://schemas.openxmlformats.org/drawingml/2006/main">
          <a:off x="5076056" y="4176464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92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6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C2AF4-0B19-4A35-B0B4-C44269103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3B3DF8-C9DB-4FB7-8548-F1423FDF9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F8F67E-5111-44CE-964F-A673F6F3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4DC8D8-176F-4DC4-B34B-07DABC808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15FA0C-1D95-4691-A60F-859D7B12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50282-5377-4600-9859-CEB3F97C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ECB72B-79C1-4D8C-AC56-90E3F2C96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098A0F-F995-4756-BD09-3A8EE7C9E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D17B00-401D-49A5-B888-46A00703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FC14E-AD51-4E13-AD50-C071AE34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D67A26-5D9D-4F17-BF70-969F72C3B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B04451-E379-4891-AFF7-BFEAB8A09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C5646F-A7CE-48C3-9F0F-9076F953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0F2A-F4EC-4175-9F71-609C5D11C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CF2B4E-CF53-4BA5-AB77-9C75A846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8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A4996-20C3-4D9A-B938-6C4DF154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955058-5B29-453C-97DB-1842E4A7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F1E38-F9D3-4437-8AC0-2FF703D2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18C6B5-9D61-42D2-AF41-9CD77D65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FE6BF-5442-4B92-A365-52204D7E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9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16475-122E-4873-850D-C74611A02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4480FD-34DD-4A8D-98D3-A2D554DD8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EB11C9-E269-4F85-992E-59FB2856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2F5F53-F367-483F-A28A-B1809173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66F130-C5C8-4661-9E8F-65C91473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1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55834-57A9-455C-AC72-8C5538A5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854928-7C95-4899-A1DA-EEF2D4AFB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B073EA-5753-4DD5-8C0C-3EA6C1737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CB5882-7A71-4DFB-9EA0-F740EEFA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46ACB8-062E-4246-A545-FCB0E7E8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5FAB61-8FFB-45F8-B3E3-D9618BD9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5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9CE27-ECD3-48E8-B4B2-BE81FBBD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C4965D-2472-47C4-BD4E-FE2F25388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79554E-9EEB-4F2A-AD63-E51DE2873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3A4F29-DE58-4498-98AB-6B520FCEA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8F8069-7607-4800-9A4E-E25802360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D18CFF-F92E-4107-978F-54E1DFE5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3E41113-EE17-44B3-B99B-8D70067A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68AE17-D9C9-451B-9B6C-728DA86D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1250F-C3CA-4799-91EE-9C9EC105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3390EE-4E62-4CA9-AD11-76D66CCB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DED784-1743-4CDB-8853-66E015494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00DB02-0BCC-40C8-8C07-4D705139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9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736E6D-21D8-42FC-87EB-6275AADF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CF5107-57DA-45D9-A0EE-32F1BED0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798CF0-9A9B-4FC2-8C9D-DC8252227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421CE-EA20-4796-B994-3BA61F74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82CC78-A38E-4C35-BC7B-3510881C8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AAAAF-28CA-4835-8F96-A729F5694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353E8C-D9C8-4CB2-9169-AD1F9AB7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2520D5-0C85-4C18-845E-6F0E5AE4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4E43C4-2A1C-4620-AF1E-FEE73802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0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61CD6-558A-42EA-8C2A-9B81D46A0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4F9C11D-AE6C-44DD-80C8-0B142B576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A573DE-E65E-46D1-9057-A10850727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C349A4-22D8-43DD-8C1A-1EC379C1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39F157-E036-4E92-902E-A15B519F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AE0AB0-62B3-489D-9E68-4EDE644F8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7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2B6CA-4D4F-4E34-93CD-D7F69BD8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76CFE8-641B-46EC-A09E-35F6CB03E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F7329A-D241-48C5-ACB8-7BCDCAF4E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B1FA-6BB4-4688-8619-2703A0184BD1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B40EA9-F7B5-469F-A039-8CF361AC4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490A0-4EFA-4E89-8077-3A3E2D3055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3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4437112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Исполнение бюджета Вороновского района </a:t>
            </a:r>
            <a:br>
              <a:rPr lang="ru-RU" sz="5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54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2021 год</a:t>
            </a:r>
          </a:p>
        </p:txBody>
      </p:sp>
    </p:spTree>
    <p:extLst>
      <p:ext uri="{BB962C8B-B14F-4D97-AF65-F5344CB8AC3E}">
        <p14:creationId xmlns:p14="http://schemas.microsoft.com/office/powerpoint/2010/main" val="9892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4625"/>
            <a:ext cx="9036496" cy="648071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Исполнение консолидированного бюджета, 47 098,4 тыс. руб.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09" y="2942946"/>
            <a:ext cx="8538325" cy="48605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безвозмездных поступлений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4567563"/>
              </p:ext>
            </p:extLst>
          </p:nvPr>
        </p:nvGraphicFramePr>
        <p:xfrm>
          <a:off x="443541" y="944724"/>
          <a:ext cx="374441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11893" y="998731"/>
            <a:ext cx="441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Неналоговые доходы 1 995,0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1893" y="165115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Налоговые доходы 19 530,1 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06899" y="2074770"/>
            <a:ext cx="470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00" dirty="0">
                <a:latin typeface="Cambria" panose="02040503050406030204" pitchFamily="18" charset="0"/>
                <a:ea typeface="Cambria" panose="02040503050406030204" pitchFamily="18" charset="0"/>
              </a:rPr>
              <a:t>Безвозмездные     поступления  25 573,3 тыс. 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26522385"/>
              </p:ext>
            </p:extLst>
          </p:nvPr>
        </p:nvGraphicFramePr>
        <p:xfrm>
          <a:off x="1" y="3573016"/>
          <a:ext cx="914400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62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B7362-353B-4A8C-8768-D9F85784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FEEACA1-94D8-4315-8F14-A82E9200F5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018432"/>
              </p:ext>
            </p:extLst>
          </p:nvPr>
        </p:nvGraphicFramePr>
        <p:xfrm>
          <a:off x="179512" y="692697"/>
          <a:ext cx="8964488" cy="60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248">
                  <a:extLst>
                    <a:ext uri="{9D8B030D-6E8A-4147-A177-3AD203B41FA5}">
                      <a16:colId xmlns:a16="http://schemas.microsoft.com/office/drawing/2014/main" val="657963376"/>
                    </a:ext>
                  </a:extLst>
                </a:gridCol>
                <a:gridCol w="1149293">
                  <a:extLst>
                    <a:ext uri="{9D8B030D-6E8A-4147-A177-3AD203B41FA5}">
                      <a16:colId xmlns:a16="http://schemas.microsoft.com/office/drawing/2014/main" val="575133421"/>
                    </a:ext>
                  </a:extLst>
                </a:gridCol>
                <a:gridCol w="1149293">
                  <a:extLst>
                    <a:ext uri="{9D8B030D-6E8A-4147-A177-3AD203B41FA5}">
                      <a16:colId xmlns:a16="http://schemas.microsoft.com/office/drawing/2014/main" val="1313629629"/>
                    </a:ext>
                  </a:extLst>
                </a:gridCol>
                <a:gridCol w="1379152">
                  <a:extLst>
                    <a:ext uri="{9D8B030D-6E8A-4147-A177-3AD203B41FA5}">
                      <a16:colId xmlns:a16="http://schemas.microsoft.com/office/drawing/2014/main" val="1364830337"/>
                    </a:ext>
                  </a:extLst>
                </a:gridCol>
                <a:gridCol w="1225911">
                  <a:extLst>
                    <a:ext uri="{9D8B030D-6E8A-4147-A177-3AD203B41FA5}">
                      <a16:colId xmlns:a16="http://schemas.microsoft.com/office/drawing/2014/main" val="2319548989"/>
                    </a:ext>
                  </a:extLst>
                </a:gridCol>
                <a:gridCol w="1149293">
                  <a:extLst>
                    <a:ext uri="{9D8B030D-6E8A-4147-A177-3AD203B41FA5}">
                      <a16:colId xmlns:a16="http://schemas.microsoft.com/office/drawing/2014/main" val="1041220847"/>
                    </a:ext>
                  </a:extLst>
                </a:gridCol>
                <a:gridCol w="1149298">
                  <a:extLst>
                    <a:ext uri="{9D8B030D-6E8A-4147-A177-3AD203B41FA5}">
                      <a16:colId xmlns:a16="http://schemas.microsoft.com/office/drawing/2014/main" val="836670032"/>
                    </a:ext>
                  </a:extLst>
                </a:gridCol>
              </a:tblGrid>
              <a:tr h="655770">
                <a:tc>
                  <a:txBody>
                    <a:bodyPr/>
                    <a:lstStyle/>
                    <a:p>
                      <a:endParaRPr lang="LID4096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Утвержденный план на год, тысячи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Уточненный план на год, тысячи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Исполнено, 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тысячи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Удельный вес в собственных доходах,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Выполнение уточненного плана,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Отклонение от утвержденного плана, тысячи рублей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94874207"/>
                  </a:ext>
                </a:extLst>
              </a:tr>
              <a:tr h="322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18 397,1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18 673,5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19 530,1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104,6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1 133,0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19800556"/>
                  </a:ext>
                </a:extLst>
              </a:tr>
              <a:tr h="3618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Подоходный налог с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11 055,0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11 248,1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11 539,4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484,4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10501787"/>
                  </a:ext>
                </a:extLst>
              </a:tr>
              <a:tr h="322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 на прибыль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104,6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63,9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79237734"/>
                  </a:ext>
                </a:extLst>
              </a:tr>
              <a:tr h="3618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Налоги на собственность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1 287,3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1 234,9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1 278,9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103,6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-8,4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48991336"/>
                  </a:ext>
                </a:extLst>
              </a:tr>
              <a:tr h="4450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Налог на добавленную стоимость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3 252,0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3 252,0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3 546,3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294,3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9450909"/>
                  </a:ext>
                </a:extLst>
              </a:tr>
              <a:tr h="6578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Другие налоги от выручки от реализации товаров (работ, услуг)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2 395,6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2 484,7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2 645,5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82707854"/>
                  </a:ext>
                </a:extLst>
              </a:tr>
              <a:tr h="3220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1 623,1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1 782,0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1 995,0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371,9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65573687"/>
                  </a:ext>
                </a:extLst>
              </a:tr>
              <a:tr h="7370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Проценты за пользование денежными средствами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45742944"/>
                  </a:ext>
                </a:extLst>
              </a:tr>
              <a:tr h="10672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Доходы от перечисления части прибыли унитарных предприятий, государственных объединений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52,9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71859485"/>
                  </a:ext>
                </a:extLst>
              </a:tr>
              <a:tr h="3618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981,8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1 040,2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1 063,0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81,2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86606698"/>
                  </a:ext>
                </a:extLst>
              </a:tr>
              <a:tr h="3618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ВСЕГО собственных доходов: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20 020,2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20 455,5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21 525,1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1 504,9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236012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79F71C-690C-4B3D-8C9C-9417180C7773}"/>
              </a:ext>
            </a:extLst>
          </p:cNvPr>
          <p:cNvSpPr txBox="1"/>
          <p:nvPr/>
        </p:nvSpPr>
        <p:spPr>
          <a:xfrm>
            <a:off x="1403648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Исполнение собственных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49161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304800"/>
            <a:ext cx="7128792" cy="6039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Динамика поступления собственных доходов  в сравнении с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2020 годом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09123"/>
              </p:ext>
            </p:extLst>
          </p:nvPr>
        </p:nvGraphicFramePr>
        <p:xfrm>
          <a:off x="0" y="1110771"/>
          <a:ext cx="9396536" cy="57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540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276523" cy="8367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Функциональная структура расходов бюджета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32878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68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FFD1D-5038-4438-8140-753B13B2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92DC979-F268-4976-B20D-9D1C17356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899865"/>
              </p:ext>
            </p:extLst>
          </p:nvPr>
        </p:nvGraphicFramePr>
        <p:xfrm>
          <a:off x="0" y="365126"/>
          <a:ext cx="9144001" cy="528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511">
                  <a:extLst>
                    <a:ext uri="{9D8B030D-6E8A-4147-A177-3AD203B41FA5}">
                      <a16:colId xmlns:a16="http://schemas.microsoft.com/office/drawing/2014/main" val="2772966224"/>
                    </a:ext>
                  </a:extLst>
                </a:gridCol>
                <a:gridCol w="1408381">
                  <a:extLst>
                    <a:ext uri="{9D8B030D-6E8A-4147-A177-3AD203B41FA5}">
                      <a16:colId xmlns:a16="http://schemas.microsoft.com/office/drawing/2014/main" val="615832307"/>
                    </a:ext>
                  </a:extLst>
                </a:gridCol>
                <a:gridCol w="1558580">
                  <a:extLst>
                    <a:ext uri="{9D8B030D-6E8A-4147-A177-3AD203B41FA5}">
                      <a16:colId xmlns:a16="http://schemas.microsoft.com/office/drawing/2014/main" val="882393020"/>
                    </a:ext>
                  </a:extLst>
                </a:gridCol>
                <a:gridCol w="1795880">
                  <a:extLst>
                    <a:ext uri="{9D8B030D-6E8A-4147-A177-3AD203B41FA5}">
                      <a16:colId xmlns:a16="http://schemas.microsoft.com/office/drawing/2014/main" val="638640899"/>
                    </a:ext>
                  </a:extLst>
                </a:gridCol>
                <a:gridCol w="1403649">
                  <a:extLst>
                    <a:ext uri="{9D8B030D-6E8A-4147-A177-3AD203B41FA5}">
                      <a16:colId xmlns:a16="http://schemas.microsoft.com/office/drawing/2014/main" val="3214038557"/>
                    </a:ext>
                  </a:extLst>
                </a:gridCol>
              </a:tblGrid>
              <a:tr h="687610">
                <a:tc>
                  <a:txBody>
                    <a:bodyPr/>
                    <a:lstStyle/>
                    <a:p>
                      <a:endParaRPr lang="LID4096" sz="9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Первоначальный план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Уточненный план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Исполнено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Уточнение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047770"/>
                  </a:ext>
                </a:extLst>
              </a:tr>
              <a:tr h="4768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5 560,4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4 953,2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4 921,1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- 607,2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281415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9,0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7,2</a:t>
                      </a:r>
                    </a:p>
                    <a:p>
                      <a:pPr algn="ctr"/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973420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2 116,8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2 384,9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2 384,7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268,1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974679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4,0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51290"/>
                  </a:ext>
                </a:extLst>
              </a:tr>
              <a:tr h="7100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2 671,4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3 230,8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3 223,6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559,5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20546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9 574,4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11 242,9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11 231,3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1668,5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362029"/>
                  </a:ext>
                </a:extLst>
              </a:tr>
              <a:tr h="7100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Физическая культура, спорт, культура и 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2 233,3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2 269,6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2 268,2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36,3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78772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19 564,4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19 668,3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19 657,7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103,9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111622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3 054,3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2 999,4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2 998,9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-54,9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994769"/>
                  </a:ext>
                </a:extLst>
              </a:tr>
              <a:tr h="3331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ИТОГО: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44 788,0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46 849,1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46 785,1</a:t>
                      </a:r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2061,1</a:t>
                      </a:r>
                    </a:p>
                    <a:p>
                      <a:pPr algn="ctr"/>
                      <a:endParaRPr lang="LID4096" sz="1400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1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36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04AAF-CE71-4A74-BF99-BCE7CE4B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ECA58A-37DE-438C-9AEE-EF59DED02D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636AA35-DFD2-43F5-9967-0E02111FE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16614"/>
              </p:ext>
            </p:extLst>
          </p:nvPr>
        </p:nvGraphicFramePr>
        <p:xfrm>
          <a:off x="107503" y="1040545"/>
          <a:ext cx="8856981" cy="5721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54">
                  <a:extLst>
                    <a:ext uri="{9D8B030D-6E8A-4147-A177-3AD203B41FA5}">
                      <a16:colId xmlns:a16="http://schemas.microsoft.com/office/drawing/2014/main" val="1483018521"/>
                    </a:ext>
                  </a:extLst>
                </a:gridCol>
                <a:gridCol w="874764">
                  <a:extLst>
                    <a:ext uri="{9D8B030D-6E8A-4147-A177-3AD203B41FA5}">
                      <a16:colId xmlns:a16="http://schemas.microsoft.com/office/drawing/2014/main" val="313726813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4089052823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361095418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796366692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631095748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1011539278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131516691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213647750"/>
                    </a:ext>
                  </a:extLst>
                </a:gridCol>
              </a:tblGrid>
              <a:tr h="1607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Уточненный план по доходам 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Исполнено за 202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исполнения в 2020 году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Уточненный план по доходам 2021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Исполнено за 2021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исполнения в 2021 году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исполнения 2020 года к 2021 году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внебюджетных средств от расходов бюджета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124881"/>
                  </a:ext>
                </a:extLst>
              </a:tr>
              <a:tr h="683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УЗ «Вороновская ЦРБ»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682115"/>
                  </a:ext>
                </a:extLst>
              </a:tr>
              <a:tr h="462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Сектор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1465"/>
                  </a:ext>
                </a:extLst>
              </a:tr>
              <a:tr h="683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Отдел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118,8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0601149"/>
                  </a:ext>
                </a:extLst>
              </a:tr>
              <a:tr h="462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ТЦСОН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122,5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986204"/>
                  </a:ext>
                </a:extLst>
              </a:tr>
              <a:tr h="462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Ветстанция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166,0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2417014"/>
                  </a:ext>
                </a:extLst>
              </a:tr>
              <a:tr h="875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167,6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BY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1064896"/>
                  </a:ext>
                </a:extLst>
              </a:tr>
              <a:tr h="462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905,3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810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2690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F60C4AC-8FB1-4421-8472-BC6505C37FB1}"/>
              </a:ext>
            </a:extLst>
          </p:cNvPr>
          <p:cNvSpPr txBox="1"/>
          <p:nvPr/>
        </p:nvSpPr>
        <p:spPr>
          <a:xfrm>
            <a:off x="323528" y="33265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Информация по выполнению плана по доходам по внебюджетным средствам </a:t>
            </a:r>
            <a:endParaRPr lang="LID4096" sz="2000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5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2500" spc="-100" dirty="0">
                <a:solidFill>
                  <a:srgbClr val="C00000"/>
                </a:solidFill>
              </a:rPr>
              <a:t>Национальная экономика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33723271"/>
              </p:ext>
            </p:extLst>
          </p:nvPr>
        </p:nvGraphicFramePr>
        <p:xfrm>
          <a:off x="-828600" y="3374995"/>
          <a:ext cx="9972600" cy="348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45275837"/>
              </p:ext>
            </p:extLst>
          </p:nvPr>
        </p:nvGraphicFramePr>
        <p:xfrm>
          <a:off x="395536" y="19291"/>
          <a:ext cx="8748464" cy="35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629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57FD1-4EC7-4767-9917-1B9D399D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666456" cy="6759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ЭКОНОМИЧЕСКАЯ СТРУКТУРА РАСХОДОВ БЮДЖЕТА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8DFF15-D1AA-49D2-853B-1297A21B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3BD48-D95F-4C8D-8E73-690FBF184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0915A4D-EF81-4FB3-A7F2-68F81DC8764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0"/>
          <a:ext cx="9144000" cy="726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56C29B-E8C3-4E70-B0D3-2DD8043C5C7E}"/>
              </a:ext>
            </a:extLst>
          </p:cNvPr>
          <p:cNvSpPr txBox="1"/>
          <p:nvPr/>
        </p:nvSpPr>
        <p:spPr>
          <a:xfrm>
            <a:off x="1043608" y="304800"/>
            <a:ext cx="7851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Экономическая структура расходов бюджета,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722790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578</Words>
  <Application>Microsoft Office PowerPoint</Application>
  <PresentationFormat>Экран (4:3)</PresentationFormat>
  <Paragraphs>264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Century Schoolbook</vt:lpstr>
      <vt:lpstr>Times New Roman</vt:lpstr>
      <vt:lpstr>Тема Office</vt:lpstr>
      <vt:lpstr>Исполнение бюджета Вороновского района  за 2021 год</vt:lpstr>
      <vt:lpstr>Исполнение консолидированного бюджета, 47 098,4 тыс. руб.</vt:lpstr>
      <vt:lpstr>Презентация PowerPoint</vt:lpstr>
      <vt:lpstr>Динамика поступления собственных доходов  в сравнении с 2020 годом </vt:lpstr>
      <vt:lpstr>Функциональная структура расходов бюджета</vt:lpstr>
      <vt:lpstr>Презентация PowerPoint</vt:lpstr>
      <vt:lpstr>Презентация PowerPoint</vt:lpstr>
      <vt:lpstr>Национальная экономика</vt:lpstr>
      <vt:lpstr>ЭКОНОМИЧЕСКАЯ СТРУКТУРА РАСХОДОВ БЮДЖЕТА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Пищик Марина Станиславовна</cp:lastModifiedBy>
  <cp:revision>139</cp:revision>
  <cp:lastPrinted>2022-02-18T09:40:03Z</cp:lastPrinted>
  <dcterms:created xsi:type="dcterms:W3CDTF">2019-07-23T10:37:54Z</dcterms:created>
  <dcterms:modified xsi:type="dcterms:W3CDTF">2022-02-18T11:45:59Z</dcterms:modified>
</cp:coreProperties>
</file>