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9"/>
  </p:notesMasterIdLst>
  <p:sldIdLst>
    <p:sldId id="267" r:id="rId2"/>
    <p:sldId id="256" r:id="rId3"/>
    <p:sldId id="270" r:id="rId4"/>
    <p:sldId id="271" r:id="rId5"/>
    <p:sldId id="257" r:id="rId6"/>
    <p:sldId id="277" r:id="rId7"/>
    <p:sldId id="273" r:id="rId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CFE9"/>
    <a:srgbClr val="FF3399"/>
    <a:srgbClr val="4BE7C8"/>
    <a:srgbClr val="E67272"/>
    <a:srgbClr val="BE3C3C"/>
    <a:srgbClr val="C259DF"/>
    <a:srgbClr val="E3DB33"/>
    <a:srgbClr val="C34545"/>
    <a:srgbClr val="F7816D"/>
    <a:srgbClr val="40D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89559" autoAdjust="0"/>
  </p:normalViewPr>
  <p:slideViewPr>
    <p:cSldViewPr>
      <p:cViewPr varScale="1">
        <p:scale>
          <a:sx n="68" d="100"/>
          <a:sy n="68" d="100"/>
        </p:scale>
        <p:origin x="16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06297640000178E-2"/>
          <c:y val="0"/>
          <c:w val="0.3125667662533772"/>
          <c:h val="0.922678466622668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plastic">
              <a:bevelT w="114300" h="114300"/>
              <a:bevelB w="50800" h="114300"/>
            </a:sp3d>
          </c:spPr>
          <c:explosion val="1"/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scene3d>
                <a:camera prst="orthographicFront"/>
                <a:lightRig rig="sunset" dir="t"/>
              </a:scene3d>
              <a:sp3d prstMaterial="powder">
                <a:bevelT w="0" h="0"/>
                <a:bevelB w="0" h="0" prst="coolSlant"/>
              </a:sp3d>
            </c:spPr>
            <c:extLst>
              <c:ext xmlns:c16="http://schemas.microsoft.com/office/drawing/2014/chart" uri="{C3380CC4-5D6E-409C-BE32-E72D297353CC}">
                <c16:uniqueId val="{00000001-DFE6-42D0-802E-35E618989384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plastic">
                <a:bevelT w="0" h="0"/>
                <a:bevelB w="0" h="0"/>
              </a:sp3d>
            </c:spPr>
            <c:extLst>
              <c:ext xmlns:c16="http://schemas.microsoft.com/office/drawing/2014/chart" uri="{C3380CC4-5D6E-409C-BE32-E72D297353CC}">
                <c16:uniqueId val="{00000003-DFE6-42D0-802E-35E618989384}"/>
              </c:ext>
            </c:extLst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plastic">
                <a:bevelT w="0" h="0"/>
                <a:bevelB w="0" h="0"/>
              </a:sp3d>
            </c:spPr>
            <c:extLst>
              <c:ext xmlns:c16="http://schemas.microsoft.com/office/drawing/2014/chart" uri="{C3380CC4-5D6E-409C-BE32-E72D297353CC}">
                <c16:uniqueId val="{00000005-DFE6-42D0-802E-35E618989384}"/>
              </c:ext>
            </c:extLst>
          </c:dPt>
          <c:dPt>
            <c:idx val="3"/>
            <c:bubble3D val="0"/>
            <c:spPr>
              <a:solidFill>
                <a:srgbClr val="C259DF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plastic">
                <a:bevelT w="0" h="0"/>
                <a:bevelB w="0" h="0"/>
              </a:sp3d>
            </c:spPr>
            <c:extLst>
              <c:ext xmlns:c16="http://schemas.microsoft.com/office/drawing/2014/chart" uri="{C3380CC4-5D6E-409C-BE32-E72D297353CC}">
                <c16:uniqueId val="{00000007-DFE6-42D0-802E-35E618989384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plastic">
                <a:bevelT w="0" h="0"/>
                <a:bevelB w="0" h="0"/>
              </a:sp3d>
            </c:spPr>
            <c:extLst>
              <c:ext xmlns:c16="http://schemas.microsoft.com/office/drawing/2014/chart" uri="{C3380CC4-5D6E-409C-BE32-E72D297353CC}">
                <c16:uniqueId val="{00000009-DFE6-42D0-802E-35E618989384}"/>
              </c:ext>
            </c:extLst>
          </c:dPt>
          <c:dPt>
            <c:idx val="5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plastic">
                <a:bevelT w="0" h="0"/>
                <a:bevelB w="0" h="0"/>
              </a:sp3d>
            </c:spPr>
            <c:extLst>
              <c:ext xmlns:c16="http://schemas.microsoft.com/office/drawing/2014/chart" uri="{C3380CC4-5D6E-409C-BE32-E72D297353CC}">
                <c16:uniqueId val="{0000000B-DFE6-42D0-802E-35E618989384}"/>
              </c:ext>
            </c:extLst>
          </c:dPt>
          <c:dLbls>
            <c:dLbl>
              <c:idx val="3"/>
              <c:layout>
                <c:manualLayout>
                  <c:x val="-6.4154486965505131E-2"/>
                  <c:y val="7.7380285566078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FE6-42D0-802E-35E618989384}"/>
                </c:ext>
              </c:extLst>
            </c:dLbl>
            <c:dLbl>
              <c:idx val="4"/>
              <c:layout>
                <c:manualLayout>
                  <c:x val="2.372879992599831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FE6-42D0-802E-35E618989384}"/>
                </c:ext>
              </c:extLst>
            </c:dLbl>
            <c:dLbl>
              <c:idx val="5"/>
              <c:layout>
                <c:manualLayout>
                  <c:x val="9.1852421095553385E-3"/>
                  <c:y val="7.6239336325534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4650663287504077E-2"/>
                      <c:h val="7.79595882354373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DFE6-42D0-802E-35E6189893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bg1">
                      <a:lumMod val="85000"/>
                      <a:lumOff val="15000"/>
                    </a:schemeClr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7 458,1 тыс. руб.</c:v>
                </c:pt>
                <c:pt idx="1">
                  <c:v>НДС 2 153,6 тыс. руб.</c:v>
                </c:pt>
                <c:pt idx="2">
                  <c:v>Другие налоги от выручки от реализации товаров (работ, услуг) 1 686,6  тыс. руб.</c:v>
                </c:pt>
                <c:pt idx="3">
                  <c:v>Налоги на собственность 827,9 тыс. руб.</c:v>
                </c:pt>
                <c:pt idx="4">
                  <c:v>Налог на прибыль 130,2  тыс.руб.</c:v>
                </c:pt>
                <c:pt idx="5">
                  <c:v>Другие налоговые доходы 118,9 тыс. руб.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0.60299999999999998</c:v>
                </c:pt>
                <c:pt idx="1">
                  <c:v>0.17399999999999999</c:v>
                </c:pt>
                <c:pt idx="2">
                  <c:v>0.13600000000000001</c:v>
                </c:pt>
                <c:pt idx="3">
                  <c:v>6.7000000000000004E-2</c:v>
                </c:pt>
                <c:pt idx="4">
                  <c:v>1.0999999999999999E-2</c:v>
                </c:pt>
                <c:pt idx="5">
                  <c:v>8.9999999999999993E-3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FE6-42D0-802E-35E6189893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4"/>
      </c:pieChart>
      <c:spPr>
        <a:scene3d>
          <a:camera prst="orthographicFront"/>
          <a:lightRig rig="threePt" dir="t"/>
        </a:scene3d>
        <a:sp3d>
          <a:bevelB w="6350"/>
        </a:sp3d>
      </c:spPr>
    </c:plotArea>
    <c:legend>
      <c:legendPos val="r"/>
      <c:layout>
        <c:manualLayout>
          <c:xMode val="edge"/>
          <c:yMode val="edge"/>
          <c:x val="0.48973149331494431"/>
          <c:y val="2.145794317415245E-2"/>
          <c:w val="0.50193548014520251"/>
          <c:h val="0.93866606351811754"/>
        </c:manualLayout>
      </c:layout>
      <c:overlay val="0"/>
      <c:txPr>
        <a:bodyPr/>
        <a:lstStyle/>
        <a:p>
          <a:pPr>
            <a:defRPr sz="1400" b="1">
              <a:solidFill>
                <a:schemeClr val="accent6">
                  <a:lumMod val="50000"/>
                </a:schemeClr>
              </a:solidFill>
              <a:latin typeface="Century Schoolbook" panose="02040604050505020304" pitchFamily="18" charset="0"/>
            </a:defRPr>
          </a:pPr>
          <a:endParaRPr lang="LID4096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chemeClr val="bg2"/>
          </a:solidFill>
        </a:defRPr>
      </a:pPr>
      <a:endParaRPr lang="LID4096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970950047878558E-3"/>
          <c:y val="0.23762434620417994"/>
          <c:w val="0.72644248849356541"/>
          <c:h val="0.420284735416494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1-2CE2-4A3B-B79C-157964CC5D2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hueMod val="94000"/>
                      <a:satMod val="130000"/>
                      <a:lumMod val="138000"/>
                    </a:schemeClr>
                  </a:gs>
                  <a:gs pos="100000">
                    <a:schemeClr val="accent2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3-2CE2-4A3B-B79C-157964CC5D24}"/>
              </c:ext>
            </c:extLst>
          </c:dPt>
          <c:dPt>
            <c:idx val="2"/>
            <c:bubble3D val="0"/>
            <c:spPr>
              <a:pattFill prst="trellis">
                <a:fgClr>
                  <a:srgbClr val="FF3399"/>
                </a:fgClr>
                <a:bgClr>
                  <a:schemeClr val="bg1"/>
                </a:bgClr>
              </a:patt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9-2CE2-4A3B-B79C-157964CC5D24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7-2CE2-4A3B-B79C-157964CC5D24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4-2CE2-4A3B-B79C-157964CC5D24}"/>
              </c:ext>
            </c:extLst>
          </c:dPt>
          <c:dPt>
            <c:idx val="5"/>
            <c:bubble3D val="0"/>
            <c:spPr>
              <a:solidFill>
                <a:srgbClr val="CFCFE9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5-2CE2-4A3B-B79C-157964CC5D24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6-2CE2-4A3B-B79C-157964CC5D24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8000"/>
                      <a:hueMod val="94000"/>
                      <a:satMod val="130000"/>
                      <a:lumMod val="138000"/>
                    </a:schemeClr>
                  </a:gs>
                  <a:gs pos="100000">
                    <a:schemeClr val="accent2">
                      <a:lumMod val="60000"/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8-2CE2-4A3B-B79C-157964CC5D24}"/>
              </c:ext>
            </c:extLst>
          </c:dPt>
          <c:dPt>
            <c:idx val="8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2-2CE2-4A3B-B79C-157964CC5D24}"/>
              </c:ext>
            </c:extLst>
          </c:dPt>
          <c:dLbls>
            <c:dLbl>
              <c:idx val="0"/>
              <c:layout>
                <c:manualLayout>
                  <c:x val="1.3243384493371384E-2"/>
                  <c:y val="7.5922922744485935E-2"/>
                </c:manualLayout>
              </c:layout>
              <c:tx>
                <c:rich>
                  <a:bodyPr/>
                  <a:lstStyle/>
                  <a:p>
                    <a:fld id="{D5FBD390-3285-4738-A823-C2189A0C0398}" type="PERCENTAGE">
                      <a:rPr lang="en-US" smtClean="0"/>
                      <a:pPr/>
                      <a:t>[ПРОЦЕНТ]</a:t>
                    </a:fld>
                    <a:endParaRPr lang="LID4096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CE2-4A3B-B79C-157964CC5D24}"/>
                </c:ext>
              </c:extLst>
            </c:dLbl>
            <c:dLbl>
              <c:idx val="1"/>
              <c:layout>
                <c:manualLayout>
                  <c:x val="8.3230442156808776E-3"/>
                  <c:y val="5.176562914396705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E2-4A3B-B79C-157964CC5D24}"/>
                </c:ext>
              </c:extLst>
            </c:dLbl>
            <c:dLbl>
              <c:idx val="2"/>
              <c:layout>
                <c:manualLayout>
                  <c:x val="-1.3079069481784236E-2"/>
                  <c:y val="2.933385651491502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CE2-4A3B-B79C-157964CC5D24}"/>
                </c:ext>
              </c:extLst>
            </c:dLbl>
            <c:dLbl>
              <c:idx val="3"/>
              <c:layout>
                <c:manualLayout>
                  <c:x val="0"/>
                  <c:y val="7.247188080155475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CE2-4A3B-B79C-157964CC5D24}"/>
                </c:ext>
              </c:extLst>
            </c:dLbl>
            <c:dLbl>
              <c:idx val="4"/>
              <c:layout>
                <c:manualLayout>
                  <c:x val="-5.6450930364674794E-2"/>
                  <c:y val="-0.1035312582879353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E2-4A3B-B79C-157964CC5D24}"/>
                </c:ext>
              </c:extLst>
            </c:dLbl>
            <c:dLbl>
              <c:idx val="5"/>
              <c:layout>
                <c:manualLayout>
                  <c:x val="-2.6277601330488794E-2"/>
                  <c:y val="-0.1104333421737977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E2-4A3B-B79C-157964CC5D24}"/>
                </c:ext>
              </c:extLst>
            </c:dLbl>
            <c:dLbl>
              <c:idx val="6"/>
              <c:layout>
                <c:manualLayout>
                  <c:x val="-5.735878817974268E-3"/>
                  <c:y val="-0.1138843841167289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CE2-4A3B-B79C-157964CC5D24}"/>
                </c:ext>
              </c:extLst>
            </c:dLbl>
            <c:dLbl>
              <c:idx val="7"/>
              <c:layout>
                <c:manualLayout>
                  <c:x val="-2.7347145280094354E-2"/>
                  <c:y val="4.313802428663961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CE2-4A3B-B79C-157964CC5D24}"/>
                </c:ext>
              </c:extLst>
            </c:dLbl>
            <c:dLbl>
              <c:idx val="8"/>
              <c:layout>
                <c:manualLayout>
                  <c:x val="2.8894657076446562E-2"/>
                  <c:y val="-0.1156099050881945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E2-4A3B-B79C-157964CC5D2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entury Schoolbook" panose="02040604050505020304" pitchFamily="18" charset="0"/>
                    <a:ea typeface="+mn-ea"/>
                    <a:cs typeface="+mn-cs"/>
                  </a:defRPr>
                </a:pPr>
                <a:endParaRPr lang="LID4096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Заработная плата  и взносы на социальное страхование  20 481,2 тыс. руб.</c:v>
                </c:pt>
                <c:pt idx="1">
                  <c:v>Лекарственные средства 634,3 тыс. руб.</c:v>
                </c:pt>
                <c:pt idx="2">
                  <c:v>Продукты питания 689,0 тыс. руб.</c:v>
                </c:pt>
                <c:pt idx="3">
                  <c:v>Оплата транспортных услуг 443,2 тыс.руб.</c:v>
                </c:pt>
                <c:pt idx="4">
                  <c:v>Оплата комунальных услуг 1 857,8 тыс.руб.</c:v>
                </c:pt>
                <c:pt idx="5">
                  <c:v>Субсидии 929,5 тыс. руб.</c:v>
                </c:pt>
                <c:pt idx="6">
                  <c:v>Бюджетные трансферты населению 1 066,7 тыс.руб.</c:v>
                </c:pt>
                <c:pt idx="7">
                  <c:v>Капитальные расходы 408,9 тыс.руб.</c:v>
                </c:pt>
                <c:pt idx="8">
                  <c:v>Прочие  3 063,4 тыс.руб.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69.3</c:v>
                </c:pt>
                <c:pt idx="1">
                  <c:v>2.1</c:v>
                </c:pt>
                <c:pt idx="2">
                  <c:v>2.2999999999999998</c:v>
                </c:pt>
                <c:pt idx="3">
                  <c:v>1.5</c:v>
                </c:pt>
                <c:pt idx="4">
                  <c:v>6.3</c:v>
                </c:pt>
                <c:pt idx="5">
                  <c:v>3.1</c:v>
                </c:pt>
                <c:pt idx="6">
                  <c:v>3.6</c:v>
                </c:pt>
                <c:pt idx="7">
                  <c:v>1.4</c:v>
                </c:pt>
                <c:pt idx="8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E2-4A3B-B79C-157964CC5D24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9851900369134969"/>
          <c:y val="8.1062393751385853E-2"/>
          <c:w val="0.4005663976703715"/>
          <c:h val="0.772268323674039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80" b="0" i="0" u="none" strike="noStrike" kern="1200" baseline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  <a:ea typeface="+mn-ea"/>
              <a:cs typeface="+mn-cs"/>
            </a:defRPr>
          </a:pPr>
          <a:endParaRPr lang="LID4096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ID4096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447502973885179E-3"/>
          <c:y val="0.1676606400491058"/>
          <c:w val="0.52824431471219424"/>
          <c:h val="0.693047068999191"/>
        </c:manualLayout>
      </c:layout>
      <c:ofPieChart>
        <c:ofPieType val="ba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CFCFE9"/>
            </a:solidFill>
            <a:ln>
              <a:solidFill>
                <a:schemeClr val="bg1">
                  <a:lumMod val="85000"/>
                  <a:lumOff val="15000"/>
                </a:schemeClr>
              </a:solidFill>
            </a:ln>
            <a:effectLst>
              <a:outerShdw blurRad="50800" dist="50800" dir="5400000" sx="13000" sy="13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h="88900"/>
              <a:bevelB w="44450" h="139700"/>
            </a:sp3d>
          </c:spPr>
          <c:explosion val="6"/>
          <c:dPt>
            <c:idx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h="88900"/>
                <a:bevelB w="44450" h="139700"/>
              </a:sp3d>
            </c:spPr>
            <c:extLst>
              <c:ext xmlns:c16="http://schemas.microsoft.com/office/drawing/2014/chart" uri="{C3380CC4-5D6E-409C-BE32-E72D297353CC}">
                <c16:uniqueId val="{00000001-864A-4BA9-A9A4-1C0D0EB9463B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h="88900"/>
                <a:bevelB w="44450" h="139700"/>
              </a:sp3d>
            </c:spPr>
            <c:extLst>
              <c:ext xmlns:c16="http://schemas.microsoft.com/office/drawing/2014/chart" uri="{C3380CC4-5D6E-409C-BE32-E72D297353CC}">
                <c16:uniqueId val="{00000003-864A-4BA9-A9A4-1C0D0EB9463B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h="88900"/>
                <a:bevelB w="44450" h="139700"/>
              </a:sp3d>
            </c:spPr>
            <c:extLst>
              <c:ext xmlns:c16="http://schemas.microsoft.com/office/drawing/2014/chart" uri="{C3380CC4-5D6E-409C-BE32-E72D297353CC}">
                <c16:uniqueId val="{00000005-864A-4BA9-A9A4-1C0D0EB9463B}"/>
              </c:ext>
            </c:extLst>
          </c:dPt>
          <c:dPt>
            <c:idx val="3"/>
            <c:bubble3D val="0"/>
            <c:spPr>
              <a:solidFill>
                <a:schemeClr val="bg1">
                  <a:lumMod val="95000"/>
                  <a:lumOff val="5000"/>
                </a:schemeClr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h="88900"/>
                <a:bevelB w="44450" h="139700"/>
              </a:sp3d>
            </c:spPr>
            <c:extLst>
              <c:ext xmlns:c16="http://schemas.microsoft.com/office/drawing/2014/chart" uri="{C3380CC4-5D6E-409C-BE32-E72D297353CC}">
                <c16:uniqueId val="{00000007-864A-4BA9-A9A4-1C0D0EB9463B}"/>
              </c:ext>
            </c:extLst>
          </c:dPt>
          <c:dPt>
            <c:idx val="4"/>
            <c:bubble3D val="0"/>
            <c:spPr>
              <a:solidFill>
                <a:srgbClr val="F7816D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h="88900"/>
                <a:bevelB w="44450" h="139700"/>
              </a:sp3d>
            </c:spPr>
            <c:extLst>
              <c:ext xmlns:c16="http://schemas.microsoft.com/office/drawing/2014/chart" uri="{C3380CC4-5D6E-409C-BE32-E72D297353CC}">
                <c16:uniqueId val="{00000009-864A-4BA9-A9A4-1C0D0EB9463B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h="88900"/>
                <a:bevelB w="44450" h="139700"/>
              </a:sp3d>
            </c:spPr>
            <c:extLst>
              <c:ext xmlns:c16="http://schemas.microsoft.com/office/drawing/2014/chart" uri="{C3380CC4-5D6E-409C-BE32-E72D297353CC}">
                <c16:uniqueId val="{0000000B-864A-4BA9-A9A4-1C0D0EB9463B}"/>
              </c:ext>
            </c:extLst>
          </c:dPt>
          <c:dPt>
            <c:idx val="6"/>
            <c:bubble3D val="0"/>
            <c:spPr>
              <a:solidFill>
                <a:srgbClr val="00B050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h="88900"/>
                <a:bevelB w="44450" h="139700"/>
              </a:sp3d>
            </c:spPr>
            <c:extLst>
              <c:ext xmlns:c16="http://schemas.microsoft.com/office/drawing/2014/chart" uri="{C3380CC4-5D6E-409C-BE32-E72D297353CC}">
                <c16:uniqueId val="{0000000D-864A-4BA9-A9A4-1C0D0EB9463B}"/>
              </c:ext>
            </c:extLst>
          </c:dPt>
          <c:dPt>
            <c:idx val="7"/>
            <c:bubble3D val="0"/>
            <c:spPr>
              <a:solidFill>
                <a:srgbClr val="00B0F0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h="88900"/>
                <a:bevelB w="44450" h="139700"/>
              </a:sp3d>
            </c:spPr>
            <c:extLst>
              <c:ext xmlns:c16="http://schemas.microsoft.com/office/drawing/2014/chart" uri="{C3380CC4-5D6E-409C-BE32-E72D297353CC}">
                <c16:uniqueId val="{0000000F-864A-4BA9-A9A4-1C0D0EB9463B}"/>
              </c:ext>
            </c:extLst>
          </c:dPt>
          <c:dPt>
            <c:idx val="8"/>
            <c:bubble3D val="0"/>
            <c:spPr>
              <a:solidFill>
                <a:schemeClr val="accent6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h="88900"/>
                <a:bevelB w="44450" h="139700"/>
              </a:sp3d>
            </c:spPr>
            <c:extLst>
              <c:ext xmlns:c16="http://schemas.microsoft.com/office/drawing/2014/chart" uri="{C3380CC4-5D6E-409C-BE32-E72D297353CC}">
                <c16:uniqueId val="{00000011-864A-4BA9-A9A4-1C0D0EB9463B}"/>
              </c:ext>
            </c:extLst>
          </c:dPt>
          <c:dLbls>
            <c:dLbl>
              <c:idx val="1"/>
              <c:layout>
                <c:manualLayout>
                  <c:x val="6.1244819359458288E-4"/>
                  <c:y val="2.0792743895664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4A-4BA9-A9A4-1C0D0EB9463B}"/>
                </c:ext>
              </c:extLst>
            </c:dLbl>
            <c:dLbl>
              <c:idx val="2"/>
              <c:layout>
                <c:manualLayout>
                  <c:x val="7.2792982857559467E-3"/>
                  <c:y val="1.81339108841829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/>
                  </a:pPr>
                  <a:endParaRPr lang="LID4096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360475693238794E-2"/>
                      <c:h val="3.3377908513925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64A-4BA9-A9A4-1C0D0EB9463B}"/>
                </c:ext>
              </c:extLst>
            </c:dLbl>
            <c:dLbl>
              <c:idx val="4"/>
              <c:layout>
                <c:manualLayout>
                  <c:x val="-0.11355615911480756"/>
                  <c:y val="-8.4367331374948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64A-4BA9-A9A4-1C0D0EB9463B}"/>
                </c:ext>
              </c:extLst>
            </c:dLbl>
            <c:dLbl>
              <c:idx val="6"/>
              <c:layout>
                <c:manualLayout>
                  <c:x val="-0.1048210699521301"/>
                  <c:y val="4.21836656874741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64A-4BA9-A9A4-1C0D0EB9463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 3 568,9 тыс. руб.</c:v>
                </c:pt>
                <c:pt idx="1">
                  <c:v>Национальная экономика 1300,8 тыс. руб.</c:v>
                </c:pt>
                <c:pt idx="2">
                  <c:v>Жилищно-коммунальные услуги и жилищное строительство  1 235,1 тыс.руб.</c:v>
                </c:pt>
                <c:pt idx="3">
                  <c:v>Прочие расходы 79,0 тыс.руб</c:v>
                </c:pt>
                <c:pt idx="4">
                  <c:v>Здравоохранение 6 732,9 тыс. руб.</c:v>
                </c:pt>
                <c:pt idx="5">
                  <c:v>Физическая культура, спотр, культура и средства массовой информации 1 451,1 тыс. руб.</c:v>
                </c:pt>
                <c:pt idx="6">
                  <c:v>Образование 13 340,5 тыс. руб.</c:v>
                </c:pt>
                <c:pt idx="7">
                  <c:v>Социальная политика  1 865,6 тыс. руб.</c:v>
                </c:pt>
              </c:strCache>
            </c:strRef>
          </c:cat>
          <c:val>
            <c:numRef>
              <c:f>Лист1!$B$2:$B$9</c:f>
              <c:numCache>
                <c:formatCode>0.00%</c:formatCode>
                <c:ptCount val="8"/>
                <c:pt idx="0">
                  <c:v>0.121</c:v>
                </c:pt>
                <c:pt idx="1">
                  <c:v>4.3999999999999997E-2</c:v>
                </c:pt>
                <c:pt idx="2">
                  <c:v>4.2000000000000003E-2</c:v>
                </c:pt>
                <c:pt idx="3">
                  <c:v>3.0000000000000001E-3</c:v>
                </c:pt>
                <c:pt idx="4">
                  <c:v>0.22800000000000001</c:v>
                </c:pt>
                <c:pt idx="5">
                  <c:v>4.9000000000000002E-2</c:v>
                </c:pt>
                <c:pt idx="6">
                  <c:v>0.45100000000000001</c:v>
                </c:pt>
                <c:pt idx="7">
                  <c:v>6.3E-2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864A-4BA9-A9A4-1C0D0EB946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84"/>
        <c:splitType val="pos"/>
        <c:splitPos val="4"/>
        <c:secondPieSize val="87"/>
        <c:serLines>
          <c:spPr>
            <a:ln>
              <a:solidFill>
                <a:schemeClr val="bg1">
                  <a:lumMod val="85000"/>
                  <a:lumOff val="15000"/>
                </a:schemeClr>
              </a:solidFill>
            </a:ln>
          </c:spPr>
        </c:serLines>
      </c:ofPieChart>
    </c:plotArea>
    <c:legend>
      <c:legendPos val="tr"/>
      <c:layout>
        <c:manualLayout>
          <c:xMode val="edge"/>
          <c:yMode val="edge"/>
          <c:x val="0.58137325918671734"/>
          <c:y val="1.2025998424257403E-2"/>
          <c:w val="0.41862674081328266"/>
          <c:h val="0.92048013647578397"/>
        </c:manualLayout>
      </c:layout>
      <c:overlay val="0"/>
      <c:txPr>
        <a:bodyPr/>
        <a:lstStyle/>
        <a:p>
          <a:pPr>
            <a:defRPr sz="130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LID4096"/>
        </a:p>
      </c:txPr>
    </c:legend>
    <c:plotVisOnly val="1"/>
    <c:dispBlanksAs val="gap"/>
    <c:showDLblsOverMax val="0"/>
  </c:chart>
  <c:txPr>
    <a:bodyPr/>
    <a:lstStyle/>
    <a:p>
      <a:pPr>
        <a:defRPr sz="1400">
          <a:solidFill>
            <a:schemeClr val="bg1"/>
          </a:solidFill>
          <a:latin typeface="Century Schoolbook" panose="02040604050505020304" pitchFamily="18" charset="0"/>
        </a:defRPr>
      </a:pPr>
      <a:endParaRPr lang="LID4096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D74683-EB48-4AA1-B773-9DB46950F536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FA376C24-9F2F-464C-8EB6-9403A79C01F0}">
      <dgm:prSet phldrT="[Текст]"/>
      <dgm:spPr>
        <a:solidFill>
          <a:schemeClr val="accent3">
            <a:lumMod val="75000"/>
          </a:schemeClr>
        </a:solidFill>
        <a:scene3d>
          <a:camera prst="orthographicFront"/>
          <a:lightRig rig="threePt" dir="t"/>
        </a:scene3d>
        <a:sp3d>
          <a:bevelT w="95250"/>
        </a:sp3d>
      </dgm:spPr>
      <dgm:t>
        <a:bodyPr/>
        <a:lstStyle/>
        <a:p>
          <a:r>
            <a:rPr lang="ru-RU" dirty="0">
              <a:latin typeface="Century Schoolbook" panose="02040604050505020304" pitchFamily="18" charset="0"/>
            </a:rPr>
            <a:t>40,2%</a:t>
          </a:r>
        </a:p>
      </dgm:t>
    </dgm:pt>
    <dgm:pt modelId="{BE953D83-0478-4D22-A7FA-E60AB2204C5E}" type="parTrans" cxnId="{91238950-FEDC-40BB-920E-B04CD0612ED6}">
      <dgm:prSet/>
      <dgm:spPr/>
      <dgm:t>
        <a:bodyPr/>
        <a:lstStyle/>
        <a:p>
          <a:endParaRPr lang="ru-RU"/>
        </a:p>
      </dgm:t>
    </dgm:pt>
    <dgm:pt modelId="{4A680EA0-FD6C-4876-B425-06E627429DA9}" type="sibTrans" cxnId="{91238950-FEDC-40BB-920E-B04CD0612ED6}">
      <dgm:prSet/>
      <dgm:spPr/>
      <dgm:t>
        <a:bodyPr/>
        <a:lstStyle/>
        <a:p>
          <a:endParaRPr lang="ru-RU"/>
        </a:p>
      </dgm:t>
    </dgm:pt>
    <dgm:pt modelId="{17DC0D30-54B9-49EF-AB81-E0704DC781A7}">
      <dgm:prSet phldrT="[Текст]"/>
      <dgm:spPr>
        <a:solidFill>
          <a:schemeClr val="accent6">
            <a:lumMod val="75000"/>
          </a:schemeClr>
        </a:solidFill>
        <a:scene3d>
          <a:camera prst="orthographicFront"/>
          <a:lightRig rig="threePt" dir="t"/>
        </a:scene3d>
        <a:sp3d>
          <a:bevelT w="63500"/>
        </a:sp3d>
      </dgm:spPr>
      <dgm:t>
        <a:bodyPr/>
        <a:lstStyle/>
        <a:p>
          <a:r>
            <a:rPr lang="ru-RU" dirty="0">
              <a:latin typeface="Century Schoolbook" panose="02040604050505020304" pitchFamily="18" charset="0"/>
            </a:rPr>
            <a:t>53,1 %</a:t>
          </a:r>
        </a:p>
      </dgm:t>
    </dgm:pt>
    <dgm:pt modelId="{FEBA4356-8B59-4786-9ADF-9C2D7D5138D1}" type="parTrans" cxnId="{8E69CEF3-8DCB-44A1-B81C-17608384B610}">
      <dgm:prSet/>
      <dgm:spPr/>
      <dgm:t>
        <a:bodyPr/>
        <a:lstStyle/>
        <a:p>
          <a:endParaRPr lang="ru-RU"/>
        </a:p>
      </dgm:t>
    </dgm:pt>
    <dgm:pt modelId="{1B6803B7-94C7-4D14-A7AA-B5A95657C2AA}" type="sibTrans" cxnId="{8E69CEF3-8DCB-44A1-B81C-17608384B610}">
      <dgm:prSet/>
      <dgm:spPr/>
      <dgm:t>
        <a:bodyPr/>
        <a:lstStyle/>
        <a:p>
          <a:endParaRPr lang="ru-RU"/>
        </a:p>
      </dgm:t>
    </dgm:pt>
    <dgm:pt modelId="{B47F52CB-7D13-4C51-B798-C6C2461BE8A8}">
      <dgm:prSet phldrT="[Текст]" custT="1"/>
      <dgm:spPr/>
      <dgm:t>
        <a:bodyPr/>
        <a:lstStyle/>
        <a:p>
          <a:r>
            <a:rPr lang="ru-RU" sz="2200" dirty="0">
              <a:latin typeface="Century Schoolbook" panose="02040604050505020304" pitchFamily="18" charset="0"/>
            </a:rPr>
            <a:t>6,7%</a:t>
          </a:r>
        </a:p>
      </dgm:t>
    </dgm:pt>
    <dgm:pt modelId="{D43F8C5B-9605-4ECC-A746-851246131414}" type="parTrans" cxnId="{F3B6E1BB-5922-4806-BB37-C1CE9B01B9B7}">
      <dgm:prSet/>
      <dgm:spPr/>
      <dgm:t>
        <a:bodyPr/>
        <a:lstStyle/>
        <a:p>
          <a:endParaRPr lang="ru-RU"/>
        </a:p>
      </dgm:t>
    </dgm:pt>
    <dgm:pt modelId="{AF63A5D3-F27A-4E67-BCE7-F0AF686980B1}" type="sibTrans" cxnId="{F3B6E1BB-5922-4806-BB37-C1CE9B01B9B7}">
      <dgm:prSet/>
      <dgm:spPr/>
      <dgm:t>
        <a:bodyPr/>
        <a:lstStyle/>
        <a:p>
          <a:endParaRPr lang="ru-RU"/>
        </a:p>
      </dgm:t>
    </dgm:pt>
    <dgm:pt modelId="{C6EAB7BF-A272-42B6-9E23-ACB70B0D4AF1}" type="pres">
      <dgm:prSet presAssocID="{C2D74683-EB48-4AA1-B773-9DB46950F536}" presName="Name0" presStyleCnt="0">
        <dgm:presLayoutVars>
          <dgm:dir/>
          <dgm:animLvl val="lvl"/>
          <dgm:resizeHandles val="exact"/>
        </dgm:presLayoutVars>
      </dgm:prSet>
      <dgm:spPr/>
    </dgm:pt>
    <dgm:pt modelId="{7D237534-A53C-4600-8EFB-419BF6617300}" type="pres">
      <dgm:prSet presAssocID="{B47F52CB-7D13-4C51-B798-C6C2461BE8A8}" presName="Name8" presStyleCnt="0"/>
      <dgm:spPr/>
    </dgm:pt>
    <dgm:pt modelId="{54E8B939-D7E6-481F-8FC5-223F1BAA2393}" type="pres">
      <dgm:prSet presAssocID="{B47F52CB-7D13-4C51-B798-C6C2461BE8A8}" presName="level" presStyleLbl="node1" presStyleIdx="0" presStyleCnt="3">
        <dgm:presLayoutVars>
          <dgm:chMax val="1"/>
          <dgm:bulletEnabled val="1"/>
        </dgm:presLayoutVars>
      </dgm:prSet>
      <dgm:spPr/>
    </dgm:pt>
    <dgm:pt modelId="{3DAB32EF-A81F-429F-AC29-4260766C7388}" type="pres">
      <dgm:prSet presAssocID="{B47F52CB-7D13-4C51-B798-C6C2461BE8A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BE11475-9312-4FC1-98B5-8A5236105ACA}" type="pres">
      <dgm:prSet presAssocID="{FA376C24-9F2F-464C-8EB6-9403A79C01F0}" presName="Name8" presStyleCnt="0"/>
      <dgm:spPr/>
    </dgm:pt>
    <dgm:pt modelId="{ADE1B9F7-D754-4D4C-B692-7EEA16CDA6E6}" type="pres">
      <dgm:prSet presAssocID="{FA376C24-9F2F-464C-8EB6-9403A79C01F0}" presName="level" presStyleLbl="node1" presStyleIdx="1" presStyleCnt="3">
        <dgm:presLayoutVars>
          <dgm:chMax val="1"/>
          <dgm:bulletEnabled val="1"/>
        </dgm:presLayoutVars>
      </dgm:prSet>
      <dgm:spPr/>
    </dgm:pt>
    <dgm:pt modelId="{8A42C5BA-B4A1-4A3A-99C0-7111C02DFBC9}" type="pres">
      <dgm:prSet presAssocID="{FA376C24-9F2F-464C-8EB6-9403A79C01F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FCC4316-784C-456A-99D8-18DD690D054B}" type="pres">
      <dgm:prSet presAssocID="{17DC0D30-54B9-49EF-AB81-E0704DC781A7}" presName="Name8" presStyleCnt="0"/>
      <dgm:spPr/>
    </dgm:pt>
    <dgm:pt modelId="{866AB3F2-656D-4D99-8C90-36322B6B1662}" type="pres">
      <dgm:prSet presAssocID="{17DC0D30-54B9-49EF-AB81-E0704DC781A7}" presName="level" presStyleLbl="node1" presStyleIdx="2" presStyleCnt="3" custLinFactNeighborX="0" custLinFactNeighborY="47619">
        <dgm:presLayoutVars>
          <dgm:chMax val="1"/>
          <dgm:bulletEnabled val="1"/>
        </dgm:presLayoutVars>
      </dgm:prSet>
      <dgm:spPr/>
    </dgm:pt>
    <dgm:pt modelId="{70FF4F9A-71A5-4305-95BF-C2C685E170ED}" type="pres">
      <dgm:prSet presAssocID="{17DC0D30-54B9-49EF-AB81-E0704DC781A7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34C5A24-CCC2-4637-B497-E90DA4D91E08}" type="presOf" srcId="{B47F52CB-7D13-4C51-B798-C6C2461BE8A8}" destId="{54E8B939-D7E6-481F-8FC5-223F1BAA2393}" srcOrd="0" destOrd="0" presId="urn:microsoft.com/office/officeart/2005/8/layout/pyramid1"/>
    <dgm:cxn modelId="{E5076866-51C8-414C-9941-1C0821FDB9BC}" type="presOf" srcId="{17DC0D30-54B9-49EF-AB81-E0704DC781A7}" destId="{866AB3F2-656D-4D99-8C90-36322B6B1662}" srcOrd="0" destOrd="0" presId="urn:microsoft.com/office/officeart/2005/8/layout/pyramid1"/>
    <dgm:cxn modelId="{BA79E96B-D5AA-46B8-B8B1-E38456881705}" type="presOf" srcId="{FA376C24-9F2F-464C-8EB6-9403A79C01F0}" destId="{8A42C5BA-B4A1-4A3A-99C0-7111C02DFBC9}" srcOrd="1" destOrd="0" presId="urn:microsoft.com/office/officeart/2005/8/layout/pyramid1"/>
    <dgm:cxn modelId="{91238950-FEDC-40BB-920E-B04CD0612ED6}" srcId="{C2D74683-EB48-4AA1-B773-9DB46950F536}" destId="{FA376C24-9F2F-464C-8EB6-9403A79C01F0}" srcOrd="1" destOrd="0" parTransId="{BE953D83-0478-4D22-A7FA-E60AB2204C5E}" sibTransId="{4A680EA0-FD6C-4876-B425-06E627429DA9}"/>
    <dgm:cxn modelId="{B9E32D55-F05E-4502-804A-19373E44D4AC}" type="presOf" srcId="{17DC0D30-54B9-49EF-AB81-E0704DC781A7}" destId="{70FF4F9A-71A5-4305-95BF-C2C685E170ED}" srcOrd="1" destOrd="0" presId="urn:microsoft.com/office/officeart/2005/8/layout/pyramid1"/>
    <dgm:cxn modelId="{09ED0658-A2D7-4E0F-AA49-E66A29E93D42}" type="presOf" srcId="{B47F52CB-7D13-4C51-B798-C6C2461BE8A8}" destId="{3DAB32EF-A81F-429F-AC29-4260766C7388}" srcOrd="1" destOrd="0" presId="urn:microsoft.com/office/officeart/2005/8/layout/pyramid1"/>
    <dgm:cxn modelId="{49233278-D532-479A-B3A0-1F62E220A862}" type="presOf" srcId="{FA376C24-9F2F-464C-8EB6-9403A79C01F0}" destId="{ADE1B9F7-D754-4D4C-B692-7EEA16CDA6E6}" srcOrd="0" destOrd="0" presId="urn:microsoft.com/office/officeart/2005/8/layout/pyramid1"/>
    <dgm:cxn modelId="{F3B6E1BB-5922-4806-BB37-C1CE9B01B9B7}" srcId="{C2D74683-EB48-4AA1-B773-9DB46950F536}" destId="{B47F52CB-7D13-4C51-B798-C6C2461BE8A8}" srcOrd="0" destOrd="0" parTransId="{D43F8C5B-9605-4ECC-A746-851246131414}" sibTransId="{AF63A5D3-F27A-4E67-BCE7-F0AF686980B1}"/>
    <dgm:cxn modelId="{49139DC9-C6C4-4393-8B4C-59BE3183DCA4}" type="presOf" srcId="{C2D74683-EB48-4AA1-B773-9DB46950F536}" destId="{C6EAB7BF-A272-42B6-9E23-ACB70B0D4AF1}" srcOrd="0" destOrd="0" presId="urn:microsoft.com/office/officeart/2005/8/layout/pyramid1"/>
    <dgm:cxn modelId="{8E69CEF3-8DCB-44A1-B81C-17608384B610}" srcId="{C2D74683-EB48-4AA1-B773-9DB46950F536}" destId="{17DC0D30-54B9-49EF-AB81-E0704DC781A7}" srcOrd="2" destOrd="0" parTransId="{FEBA4356-8B59-4786-9ADF-9C2D7D5138D1}" sibTransId="{1B6803B7-94C7-4D14-A7AA-B5A95657C2AA}"/>
    <dgm:cxn modelId="{8ECA73FA-7CA1-41A5-A181-8D20C6FB60AC}" type="presParOf" srcId="{C6EAB7BF-A272-42B6-9E23-ACB70B0D4AF1}" destId="{7D237534-A53C-4600-8EFB-419BF6617300}" srcOrd="0" destOrd="0" presId="urn:microsoft.com/office/officeart/2005/8/layout/pyramid1"/>
    <dgm:cxn modelId="{3C808AC3-B51C-4039-8561-E61595FA9A50}" type="presParOf" srcId="{7D237534-A53C-4600-8EFB-419BF6617300}" destId="{54E8B939-D7E6-481F-8FC5-223F1BAA2393}" srcOrd="0" destOrd="0" presId="urn:microsoft.com/office/officeart/2005/8/layout/pyramid1"/>
    <dgm:cxn modelId="{F6EB1E37-6966-4C07-B3FB-EDEF615C4F36}" type="presParOf" srcId="{7D237534-A53C-4600-8EFB-419BF6617300}" destId="{3DAB32EF-A81F-429F-AC29-4260766C7388}" srcOrd="1" destOrd="0" presId="urn:microsoft.com/office/officeart/2005/8/layout/pyramid1"/>
    <dgm:cxn modelId="{45B788B8-D9E3-4320-A0D1-72E03892D743}" type="presParOf" srcId="{C6EAB7BF-A272-42B6-9E23-ACB70B0D4AF1}" destId="{6BE11475-9312-4FC1-98B5-8A5236105ACA}" srcOrd="1" destOrd="0" presId="urn:microsoft.com/office/officeart/2005/8/layout/pyramid1"/>
    <dgm:cxn modelId="{12E396D8-7D5A-4D88-A6B2-5D772CD9FF3A}" type="presParOf" srcId="{6BE11475-9312-4FC1-98B5-8A5236105ACA}" destId="{ADE1B9F7-D754-4D4C-B692-7EEA16CDA6E6}" srcOrd="0" destOrd="0" presId="urn:microsoft.com/office/officeart/2005/8/layout/pyramid1"/>
    <dgm:cxn modelId="{2B10D7EB-8772-4EE7-8372-6E91C7591DF3}" type="presParOf" srcId="{6BE11475-9312-4FC1-98B5-8A5236105ACA}" destId="{8A42C5BA-B4A1-4A3A-99C0-7111C02DFBC9}" srcOrd="1" destOrd="0" presId="urn:microsoft.com/office/officeart/2005/8/layout/pyramid1"/>
    <dgm:cxn modelId="{E2EF7330-B101-4161-8C53-0DA19D3FA76F}" type="presParOf" srcId="{C6EAB7BF-A272-42B6-9E23-ACB70B0D4AF1}" destId="{8FCC4316-784C-456A-99D8-18DD690D054B}" srcOrd="2" destOrd="0" presId="urn:microsoft.com/office/officeart/2005/8/layout/pyramid1"/>
    <dgm:cxn modelId="{65AEA7B0-6A97-4008-AD49-4419C5E79B16}" type="presParOf" srcId="{8FCC4316-784C-456A-99D8-18DD690D054B}" destId="{866AB3F2-656D-4D99-8C90-36322B6B1662}" srcOrd="0" destOrd="0" presId="urn:microsoft.com/office/officeart/2005/8/layout/pyramid1"/>
    <dgm:cxn modelId="{196CE9A9-423A-4695-B9B1-367E07A4CB31}" type="presParOf" srcId="{8FCC4316-784C-456A-99D8-18DD690D054B}" destId="{70FF4F9A-71A5-4305-95BF-C2C685E170E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E8B939-D7E6-481F-8FC5-223F1BAA2393}">
      <dsp:nvSpPr>
        <dsp:cNvPr id="0" name=""/>
        <dsp:cNvSpPr/>
      </dsp:nvSpPr>
      <dsp:spPr>
        <a:xfrm>
          <a:off x="1248138" y="0"/>
          <a:ext cx="1248138" cy="576064"/>
        </a:xfrm>
        <a:prstGeom prst="trapezoid">
          <a:avLst>
            <a:gd name="adj" fmla="val 10833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Century Schoolbook" panose="02040604050505020304" pitchFamily="18" charset="0"/>
            </a:rPr>
            <a:t>6,7%</a:t>
          </a:r>
        </a:p>
      </dsp:txBody>
      <dsp:txXfrm>
        <a:off x="1248138" y="0"/>
        <a:ext cx="1248138" cy="576064"/>
      </dsp:txXfrm>
    </dsp:sp>
    <dsp:sp modelId="{ADE1B9F7-D754-4D4C-B692-7EEA16CDA6E6}">
      <dsp:nvSpPr>
        <dsp:cNvPr id="0" name=""/>
        <dsp:cNvSpPr/>
      </dsp:nvSpPr>
      <dsp:spPr>
        <a:xfrm>
          <a:off x="624069" y="576064"/>
          <a:ext cx="2496277" cy="576064"/>
        </a:xfrm>
        <a:prstGeom prst="trapezoid">
          <a:avLst>
            <a:gd name="adj" fmla="val 108333"/>
          </a:avLst>
        </a:prstGeom>
        <a:solidFill>
          <a:schemeClr val="accent3">
            <a:lumMod val="75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9525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>
              <a:latin typeface="Century Schoolbook" panose="02040604050505020304" pitchFamily="18" charset="0"/>
            </a:rPr>
            <a:t>40,2%</a:t>
          </a:r>
        </a:p>
      </dsp:txBody>
      <dsp:txXfrm>
        <a:off x="1060917" y="576064"/>
        <a:ext cx="1622580" cy="576064"/>
      </dsp:txXfrm>
    </dsp:sp>
    <dsp:sp modelId="{866AB3F2-656D-4D99-8C90-36322B6B1662}">
      <dsp:nvSpPr>
        <dsp:cNvPr id="0" name=""/>
        <dsp:cNvSpPr/>
      </dsp:nvSpPr>
      <dsp:spPr>
        <a:xfrm>
          <a:off x="0" y="1152128"/>
          <a:ext cx="3744416" cy="576064"/>
        </a:xfrm>
        <a:prstGeom prst="trapezoid">
          <a:avLst>
            <a:gd name="adj" fmla="val 108333"/>
          </a:avLst>
        </a:prstGeom>
        <a:solidFill>
          <a:schemeClr val="accent6">
            <a:lumMod val="75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>
              <a:latin typeface="Century Schoolbook" panose="02040604050505020304" pitchFamily="18" charset="0"/>
            </a:rPr>
            <a:t>53,1 %</a:t>
          </a:r>
        </a:p>
      </dsp:txBody>
      <dsp:txXfrm>
        <a:off x="655272" y="1152128"/>
        <a:ext cx="2433870" cy="576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0.3094</cdr:x>
      <cdr:y>0.78481</cdr:y>
    </cdr:from>
    <cdr:to>
      <cdr:x>0.51576</cdr:x>
      <cdr:y>0.89873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99000" y="4725567"/>
          <a:ext cx="1800200" cy="6859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rPr>
            <a:t>Расходы на </a:t>
          </a:r>
          <a:r>
            <a:rPr lang="ru-RU" sz="135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rPr>
            <a:t>социальную</a:t>
          </a:r>
          <a:r>
            <a:rPr lang="ru-RU" sz="1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rPr>
            <a:t> сферу</a:t>
          </a:r>
        </a:p>
      </cdr:txBody>
    </cdr:sp>
  </cdr:relSizeAnchor>
  <cdr:relSizeAnchor xmlns:cdr="http://schemas.openxmlformats.org/drawingml/2006/chartDrawing">
    <cdr:from>
      <cdr:x>0.54878</cdr:x>
      <cdr:y>0.44248</cdr:y>
    </cdr:from>
    <cdr:to>
      <cdr:x>0.61966</cdr:x>
      <cdr:y>0.88496</cdr:y>
    </cdr:to>
    <cdr:sp macro="" textlink="">
      <cdr:nvSpPr>
        <cdr:cNvPr id="3" name="Левая фигурная скобка 2"/>
        <cdr:cNvSpPr/>
      </cdr:nvSpPr>
      <cdr:spPr>
        <a:xfrm xmlns:a="http://schemas.openxmlformats.org/drawingml/2006/main">
          <a:off x="4787232" y="2664296"/>
          <a:ext cx="618317" cy="2664296"/>
        </a:xfrm>
        <a:prstGeom xmlns:a="http://schemas.openxmlformats.org/drawingml/2006/main" prst="leftBrace">
          <a:avLst/>
        </a:prstGeom>
        <a:ln xmlns:a="http://schemas.openxmlformats.org/drawingml/2006/main">
          <a:solidFill>
            <a:schemeClr val="bg1">
              <a:lumMod val="85000"/>
              <a:lumOff val="1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0.45798</cdr:x>
      <cdr:y>0.72949</cdr:y>
    </cdr:from>
    <cdr:to>
      <cdr:x>0.45798</cdr:x>
      <cdr:y>0.78012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:a16="http://schemas.microsoft.com/office/drawing/2014/main" id="{27B2DEBC-59CE-4660-B0FC-6A13613901DE}"/>
            </a:ext>
          </a:extLst>
        </cdr:cNvPr>
        <cdr:cNvCxnSpPr/>
      </cdr:nvCxnSpPr>
      <cdr:spPr>
        <a:xfrm xmlns:a="http://schemas.openxmlformats.org/drawingml/2006/main">
          <a:off x="3995144" y="4392488"/>
          <a:ext cx="0" cy="30485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bg1">
              <a:lumMod val="85000"/>
              <a:lumOff val="1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2F5E1-1DF7-43F9-AB3A-BA782D524F27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2607C-4E21-4076-A11F-770613622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980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A2607C-4E21-4076-A11F-77061362217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098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5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89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956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6485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173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6168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396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624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468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35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256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209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142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64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8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600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175B1FA-6BB4-4688-8619-2703A0184BD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14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  <p:sldLayoutId id="214748382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2000">
              <a:schemeClr val="bg2">
                <a:tint val="97000"/>
                <a:hueMod val="92000"/>
                <a:satMod val="169000"/>
                <a:lumMod val="164000"/>
              </a:schemeClr>
            </a:gs>
            <a:gs pos="95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D2E6CB-9C37-4B9E-B400-BC2C76B3F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76672"/>
            <a:ext cx="8503096" cy="5543128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  <a:latin typeface="Century Schoolbook" panose="02040604050505020304" pitchFamily="18" charset="0"/>
              </a:rPr>
              <a:t>Исполнение бюджета </a:t>
            </a:r>
            <a:r>
              <a:rPr lang="ru-RU" sz="4000" dirty="0" err="1">
                <a:solidFill>
                  <a:srgbClr val="FF0000"/>
                </a:solidFill>
                <a:latin typeface="Century Schoolbook" panose="02040604050505020304" pitchFamily="18" charset="0"/>
              </a:rPr>
              <a:t>Вороновского</a:t>
            </a:r>
            <a:r>
              <a:rPr lang="ru-RU" sz="4000" dirty="0">
                <a:solidFill>
                  <a:srgbClr val="FF0000"/>
                </a:solidFill>
                <a:latin typeface="Century Schoolbook" panose="02040604050505020304" pitchFamily="18" charset="0"/>
              </a:rPr>
              <a:t> района </a:t>
            </a:r>
            <a:br>
              <a:rPr lang="en-US" sz="4000" dirty="0">
                <a:solidFill>
                  <a:srgbClr val="FF0000"/>
                </a:solidFill>
                <a:latin typeface="Century Schoolbook" panose="02040604050505020304" pitchFamily="18" charset="0"/>
              </a:rPr>
            </a:br>
            <a:r>
              <a:rPr lang="ru-RU" sz="4000" dirty="0">
                <a:solidFill>
                  <a:srgbClr val="FF0000"/>
                </a:solidFill>
                <a:latin typeface="Century Schoolbook" panose="02040604050505020304" pitchFamily="18" charset="0"/>
              </a:rPr>
              <a:t>за 9 месяцев 2020 года</a:t>
            </a:r>
          </a:p>
        </p:txBody>
      </p:sp>
    </p:spTree>
    <p:extLst>
      <p:ext uri="{BB962C8B-B14F-4D97-AF65-F5344CB8AC3E}">
        <p14:creationId xmlns:p14="http://schemas.microsoft.com/office/powerpoint/2010/main" val="2613844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4625"/>
            <a:ext cx="8064895" cy="656782"/>
          </a:xfrm>
        </p:spPr>
        <p:txBody>
          <a:bodyPr>
            <a:noAutofit/>
          </a:bodyPr>
          <a:lstStyle/>
          <a:p>
            <a:r>
              <a:rPr lang="ru-RU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  <a:ea typeface="Cambria" panose="02040503050406030204" pitchFamily="18" charset="0"/>
              </a:rPr>
              <a:t>Исполнение консолидированного бюджет</a:t>
            </a:r>
            <a:r>
              <a:rPr lang="ru-RU" sz="2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  <a:ea typeface="Cambria" panose="02040503050406030204" pitchFamily="18" charset="0"/>
              </a:rPr>
              <a:t>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722313" y="2916234"/>
            <a:ext cx="7772400" cy="1400960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Структура поступления налоговых доходов бюджета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204907289"/>
              </p:ext>
            </p:extLst>
          </p:nvPr>
        </p:nvGraphicFramePr>
        <p:xfrm>
          <a:off x="443541" y="944724"/>
          <a:ext cx="3744416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47864" y="950819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Schoolbook" panose="02040604050505020304" pitchFamily="18" charset="0"/>
              </a:rPr>
              <a:t>Неналоговые доходы 2 058,7 тыс. руб.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11893" y="164680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Schoolbook" panose="02040604050505020304" pitchFamily="18" charset="0"/>
              </a:rPr>
              <a:t>Налоговые доходы 12 375,3 тыс. руб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95936" y="2186864"/>
            <a:ext cx="504056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spc="-100" dirty="0">
                <a:solidFill>
                  <a:schemeClr val="accent6">
                    <a:lumMod val="50000"/>
                  </a:schemeClr>
                </a:solidFill>
                <a:latin typeface="Century Schoolbook" panose="02040604050505020304" pitchFamily="18" charset="0"/>
              </a:rPr>
              <a:t>Безвозмездные  поступления 16 338,8 тыс. руб.</a:t>
            </a: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745111202"/>
              </p:ext>
            </p:extLst>
          </p:nvPr>
        </p:nvGraphicFramePr>
        <p:xfrm>
          <a:off x="-585915" y="3455105"/>
          <a:ext cx="9697077" cy="3402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26256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12" grpId="1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44624"/>
            <a:ext cx="9276523" cy="864096"/>
          </a:xfrm>
        </p:spPr>
        <p:txBody>
          <a:bodyPr>
            <a:normAutofit/>
          </a:bodyPr>
          <a:lstStyle/>
          <a:p>
            <a:pPr algn="ctr"/>
            <a:br>
              <a:rPr lang="ru-RU" sz="2000" dirty="0">
                <a:solidFill>
                  <a:schemeClr val="accent6">
                    <a:lumMod val="25000"/>
                  </a:schemeClr>
                </a:solidFill>
                <a:latin typeface="Century Schoolbook" panose="02040604050505020304" pitchFamily="18" charset="0"/>
              </a:rPr>
            </a:b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экономическая структура расходов бюджета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DA4DF81-9D11-4C1F-90F4-09242ADB55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2253360"/>
              </p:ext>
            </p:extLst>
          </p:nvPr>
        </p:nvGraphicFramePr>
        <p:xfrm>
          <a:off x="-1424227" y="480253"/>
          <a:ext cx="10681188" cy="7360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9617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BFE10045-9F95-4127-931D-40E173FEC1ED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11560" y="836712"/>
          <a:ext cx="8355013" cy="463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Worksheet" r:id="rId3" imgW="8115492" imgH="4638782" progId="Excel.Sheet.12">
                  <p:embed/>
                </p:oleObj>
              </mc:Choice>
              <mc:Fallback>
                <p:oleObj name="Worksheet" r:id="rId3" imgW="8115492" imgH="4638782" progId="Excel.Sheet.12">
                  <p:embed/>
                  <p:pic>
                    <p:nvPicPr>
                      <p:cNvPr id="2" name="Объект 1">
                        <a:extLst>
                          <a:ext uri="{FF2B5EF4-FFF2-40B4-BE49-F238E27FC236}">
                            <a16:creationId xmlns:a16="http://schemas.microsoft.com/office/drawing/2014/main" id="{BFE10045-9F95-4127-931D-40E173FEC1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836712"/>
                        <a:ext cx="8355013" cy="463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EBEC1A7-2096-44C7-8D8E-1D7C295563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945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5000">
              <a:schemeClr val="accent1">
                <a:lumMod val="5000"/>
                <a:lumOff val="95000"/>
              </a:schemeClr>
            </a:gs>
            <a:gs pos="93000">
              <a:schemeClr val="accent1">
                <a:lumMod val="45000"/>
                <a:lumOff val="55000"/>
              </a:schemeClr>
            </a:gs>
            <a:gs pos="5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44624"/>
            <a:ext cx="9276523" cy="864096"/>
          </a:xfrm>
        </p:spPr>
        <p:txBody>
          <a:bodyPr>
            <a:normAutofit/>
          </a:bodyPr>
          <a:lstStyle/>
          <a:p>
            <a:pPr algn="ctr"/>
            <a:br>
              <a:rPr lang="ru-RU" sz="2000" dirty="0">
                <a:solidFill>
                  <a:schemeClr val="accent6">
                    <a:lumMod val="25000"/>
                  </a:schemeClr>
                </a:solidFill>
                <a:latin typeface="Century Schoolbook" panose="02040604050505020304" pitchFamily="18" charset="0"/>
              </a:rPr>
            </a:b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Функциональная структура расходов бюджета 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034028"/>
              </p:ext>
            </p:extLst>
          </p:nvPr>
        </p:nvGraphicFramePr>
        <p:xfrm>
          <a:off x="395536" y="908720"/>
          <a:ext cx="8760741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0686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07200A4A-EE16-47C3-B64F-6C4CA59E8B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784068"/>
              </p:ext>
            </p:extLst>
          </p:nvPr>
        </p:nvGraphicFramePr>
        <p:xfrm>
          <a:off x="179388" y="908050"/>
          <a:ext cx="8569325" cy="533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Worksheet" r:id="rId3" imgW="10277319" imgH="5638658" progId="Excel.Sheet.12">
                  <p:embed/>
                </p:oleObj>
              </mc:Choice>
              <mc:Fallback>
                <p:oleObj name="Worksheet" r:id="rId3" imgW="10277319" imgH="5638658" progId="Excel.Sheet.12">
                  <p:embed/>
                  <p:pic>
                    <p:nvPicPr>
                      <p:cNvPr id="2" name="Объект 1">
                        <a:extLst>
                          <a:ext uri="{FF2B5EF4-FFF2-40B4-BE49-F238E27FC236}">
                            <a16:creationId xmlns:a16="http://schemas.microsoft.com/office/drawing/2014/main" id="{07200A4A-EE16-47C3-B64F-6C4CA59E8B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388" y="908050"/>
                        <a:ext cx="8569325" cy="53387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4293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2000">
              <a:schemeClr val="bg2">
                <a:tint val="97000"/>
                <a:hueMod val="92000"/>
                <a:satMod val="169000"/>
                <a:lumMod val="164000"/>
              </a:schemeClr>
            </a:gs>
            <a:gs pos="95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D2E6CB-9C37-4B9E-B400-BC2C76B3F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76672"/>
            <a:ext cx="8503096" cy="5543128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  <a:latin typeface="Century Schoolbook" panose="02040604050505020304" pitchFamily="18" charset="0"/>
              </a:rPr>
              <a:t>Исполнение бюджета </a:t>
            </a:r>
            <a:r>
              <a:rPr lang="ru-RU" sz="4000" dirty="0" err="1">
                <a:solidFill>
                  <a:srgbClr val="FF0000"/>
                </a:solidFill>
                <a:latin typeface="Century Schoolbook" panose="02040604050505020304" pitchFamily="18" charset="0"/>
              </a:rPr>
              <a:t>Вороновского</a:t>
            </a:r>
            <a:r>
              <a:rPr lang="ru-RU" sz="4000" dirty="0">
                <a:solidFill>
                  <a:srgbClr val="FF0000"/>
                </a:solidFill>
                <a:latin typeface="Century Schoolbook" panose="02040604050505020304" pitchFamily="18" charset="0"/>
              </a:rPr>
              <a:t> района </a:t>
            </a:r>
            <a:br>
              <a:rPr lang="en-US" sz="4000" dirty="0">
                <a:solidFill>
                  <a:srgbClr val="FF0000"/>
                </a:solidFill>
                <a:latin typeface="Century Schoolbook" panose="02040604050505020304" pitchFamily="18" charset="0"/>
              </a:rPr>
            </a:br>
            <a:r>
              <a:rPr lang="ru-RU" sz="4000" dirty="0">
                <a:solidFill>
                  <a:srgbClr val="FF0000"/>
                </a:solidFill>
                <a:latin typeface="Century Schoolbook" panose="02040604050505020304" pitchFamily="18" charset="0"/>
              </a:rPr>
              <a:t>за 9 месяцев 2020 года</a:t>
            </a:r>
          </a:p>
        </p:txBody>
      </p:sp>
    </p:spTree>
    <p:extLst>
      <p:ext uri="{BB962C8B-B14F-4D97-AF65-F5344CB8AC3E}">
        <p14:creationId xmlns:p14="http://schemas.microsoft.com/office/powerpoint/2010/main" val="1720228529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2224</TotalTime>
  <Words>74</Words>
  <Application>Microsoft Office PowerPoint</Application>
  <PresentationFormat>Экран (4:3)</PresentationFormat>
  <Paragraphs>15</Paragraphs>
  <Slides>7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Calibri</vt:lpstr>
      <vt:lpstr>Cambria</vt:lpstr>
      <vt:lpstr>Century Gothic</vt:lpstr>
      <vt:lpstr>Century Schoolbook</vt:lpstr>
      <vt:lpstr>Wingdings 3</vt:lpstr>
      <vt:lpstr>Сектор</vt:lpstr>
      <vt:lpstr>Лист Microsoft Excel</vt:lpstr>
      <vt:lpstr>Worksheet</vt:lpstr>
      <vt:lpstr>Исполнение бюджета Вороновского района  за 9 месяцев 2020 года</vt:lpstr>
      <vt:lpstr>Исполнение консолидированного бюджета</vt:lpstr>
      <vt:lpstr> экономическая структура расходов бюджета </vt:lpstr>
      <vt:lpstr>Презентация PowerPoint</vt:lpstr>
      <vt:lpstr> Функциональная структура расходов бюджета </vt:lpstr>
      <vt:lpstr>Презентация PowerPoint</vt:lpstr>
      <vt:lpstr>Исполнение бюджета Вороновского района  за 9 месяцев 2020 года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консолидированного бюджета на 1.07.2019</dc:title>
  <dc:creator>Мицкевич Оксана</dc:creator>
  <cp:lastModifiedBy>Пищик Марина Станиславовна</cp:lastModifiedBy>
  <cp:revision>124</cp:revision>
  <cp:lastPrinted>2020-10-23T10:05:41Z</cp:lastPrinted>
  <dcterms:created xsi:type="dcterms:W3CDTF">2019-07-23T10:37:54Z</dcterms:created>
  <dcterms:modified xsi:type="dcterms:W3CDTF">2020-10-23T10:36:59Z</dcterms:modified>
</cp:coreProperties>
</file>